
<file path=[Content_Types].xml><?xml version="1.0" encoding="utf-8"?>
<Types xmlns="http://schemas.openxmlformats.org/package/2006/content-types">
  <Override PartName="/ppt/slides/slide30.xml" ContentType="application/vnd.openxmlformats-officedocument.presentationml.slide+xml"/>
  <Override PartName="/ppt/slides/slide88.xml" ContentType="application/vnd.openxmlformats-officedocument.presentationml.slide+xml"/>
  <Override PartName="/ppt/notesSlides/notesSlide69.xml" ContentType="application/vnd.openxmlformats-officedocument.presentationml.notesSlide+xml"/>
  <Override PartName="/ppt/slides/slide24.xml" ContentType="application/vnd.openxmlformats-officedocument.presentationml.slide+xml"/>
  <Override PartName="/ppt/slides/slide72.xml" ContentType="application/vnd.openxmlformats-officedocument.presentationml.slide+xml"/>
  <Override PartName="/ppt/notesSlides/notesSlide47.xml" ContentType="application/vnd.openxmlformats-officedocument.presentationml.notesSlide+xml"/>
  <Override PartName="/ppt/slides/slide66.xml" ContentType="application/vnd.openxmlformats-officedocument.presentationml.slide+xml"/>
  <Override PartName="/ppt/slides/slide50.xml" ContentType="application/vnd.openxmlformats-officedocument.presentationml.slide+xml"/>
  <Override PartName="/ppt/slides/slide112.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notesSlides/notesSlide25.xml" ContentType="application/vnd.openxmlformats-officedocument.presentationml.notesSlide+xml"/>
  <Override PartName="/ppt/slides/slide44.xml" ContentType="application/vnd.openxmlformats-officedocument.presentationml.slide+xml"/>
  <Override PartName="/ppt/notesSlides/notesSlide67.xml" ContentType="application/vnd.openxmlformats-officedocument.presentationml.notesSlide+xml"/>
  <Override PartName="/ppt/slides/slide86.xml" ContentType="application/vnd.openxmlformats-officedocument.presentationml.slide+xml"/>
  <Override PartName="/ppt/slides/slide22.xml" ContentType="application/vnd.openxmlformats-officedocument.presentationml.slide+xml"/>
  <Override PartName="/ppt/notesSlides/notesSlide45.xml" ContentType="application/vnd.openxmlformats-officedocument.presentationml.notesSlide+xml"/>
  <Override PartName="/ppt/slides/slide64.xml" ContentType="application/vnd.openxmlformats-officedocument.presentationml.slide+xml"/>
  <Override PartName="/ppt/diagrams/colors1.xml" ContentType="application/vnd.openxmlformats-officedocument.drawingml.diagramColors+xml"/>
  <Default Extension="xml" ContentType="application/xml"/>
  <Override PartName="/ppt/slides/slide110.xml" ContentType="application/vnd.openxmlformats-officedocument.presentationml.slide+xml"/>
  <Override PartName="/ppt/slideLayouts/slideLayout11.xml" ContentType="application/vnd.openxmlformats-officedocument.presentationml.slideLayout+xml"/>
  <Override PartName="/ppt/notesSlides/notesSlide87.xml" ContentType="application/vnd.openxmlformats-officedocument.presentationml.notesSlide+xml"/>
  <Override PartName="/ppt/notesSlides/notesSlide114.xml" ContentType="application/vnd.openxmlformats-officedocument.presentationml.notesSlide+xml"/>
  <Override PartName="/ppt/notesSlides/notesSlide23.xml" ContentType="application/vnd.openxmlformats-officedocument.presentationml.notesSlide+xml"/>
  <Override PartName="/ppt/slides/slide42.xml" ContentType="application/vnd.openxmlformats-officedocument.presentationml.slide+xml"/>
  <Override PartName="/ppt/notesSlides/notesSlide108.xml" ContentType="application/vnd.openxmlformats-officedocument.presentationml.notesSlide+xml"/>
  <Override PartName="/ppt/notesSlides/notesSlide65.xml" ContentType="application/vnd.openxmlformats-officedocument.presentationml.notesSlide+xml"/>
  <Override PartName="/ppt/slides/slide84.xml" ContentType="application/vnd.openxmlformats-officedocument.presentationml.slide+xml"/>
  <Override PartName="/ppt/slides/slide20.xml" ContentType="application/vnd.openxmlformats-officedocument.presentationml.slide+xml"/>
  <Override PartName="/ppt/notesSlides/notesSlide59.xml" ContentType="application/vnd.openxmlformats-officedocument.presentationml.notesSlide+xml"/>
  <Override PartName="/ppt/diagrams/quickStyle1.xml" ContentType="application/vnd.openxmlformats-officedocument.drawingml.diagramStyle+xml"/>
  <Override PartName="/ppt/notesSlides/notesSlide43.xml" ContentType="application/vnd.openxmlformats-officedocument.presentationml.notesSlide+xml"/>
  <Override PartName="/ppt/slides/slide62.xml" ContentType="application/vnd.openxmlformats-officedocument.presentationml.slide+xml"/>
  <Override PartName="/ppt/slides/slide124.xml" ContentType="application/vnd.openxmlformats-officedocument.presentationml.slide+xml"/>
  <Override PartName="/ppt/notesSlides/notesSlide85.xml" ContentType="application/vnd.openxmlformats-officedocument.presentationml.notesSlide+xml"/>
  <Override PartName="/ppt/notesSlides/notesSlide112.xml" ContentType="application/vnd.openxmlformats-officedocument.presentationml.notesSlide+xml"/>
  <Override PartName="/ppt/notesSlides/notesSlide21.xml" ContentType="application/vnd.openxmlformats-officedocument.presentationml.notesSlide+xml"/>
  <Override PartName="/ppt/slides/slide40.xml" ContentType="application/vnd.openxmlformats-officedocument.presentationml.slide+xml"/>
  <Override PartName="/ppt/slides/slide102.xml" ContentType="application/vnd.openxmlformats-officedocument.presentationml.slide+xml"/>
  <Override PartName="/ppt/notesSlides/notesSlide79.xml" ContentType="application/vnd.openxmlformats-officedocument.presentationml.notesSlide+xml"/>
  <Override PartName="/ppt/slides/slide9.xml" ContentType="application/vnd.openxmlformats-officedocument.presentationml.slide+xml"/>
  <Override PartName="/ppt/notesSlides/notesSlide7.xml" ContentType="application/vnd.openxmlformats-officedocument.presentationml.notesSlide+xml"/>
  <Default Extension="jpeg" ContentType="image/jpeg"/>
  <Override PartName="/ppt/notesSlides/notesSlide106.xml" ContentType="application/vnd.openxmlformats-officedocument.presentationml.notesSlide+xml"/>
  <Override PartName="/ppt/notesSlides/notesSlide63.xml" ContentType="application/vnd.openxmlformats-officedocument.presentationml.notesSlide+xml"/>
  <Override PartName="/ppt/slides/slide82.xml" ContentType="application/vnd.openxmlformats-officedocument.presentationml.slide+xml"/>
  <Override PartName="/ppt/notesSlides/notesSlide57.xml" ContentType="application/vnd.openxmlformats-officedocument.presentationml.notesSlide+xml"/>
  <Override PartName="/docProps/app.xml" ContentType="application/vnd.openxmlformats-officedocument.extended-properties+xml"/>
  <Override PartName="/ppt/slides/slide109.xml" ContentType="application/vnd.openxmlformats-officedocument.presentationml.slide+xml"/>
  <Override PartName="/ppt/slides/slide60.xml" ContentType="application/vnd.openxmlformats-officedocument.presentationml.slide+xml"/>
  <Override PartName="/ppt/slides/slide122.xml" ContentType="application/vnd.openxmlformats-officedocument.presentationml.slide+xml"/>
  <Override PartName="/ppt/notesSlides/notesSlide41.xml" ContentType="application/vnd.openxmlformats-officedocument.presentationml.notesSlide+xml"/>
  <Override PartName="/ppt/notesSlides/notesSlide99.xml" ContentType="application/vnd.openxmlformats-officedocument.presentationml.notesSlide+xml"/>
  <Override PartName="/ppt/slideLayouts/slideLayout8.xml" ContentType="application/vnd.openxmlformats-officedocument.presentationml.slideLayout+xml"/>
  <Override PartName="/ppt/notesSlides/notesSlide35.xml" ContentType="application/vnd.openxmlformats-officedocument.presentationml.notesSlide+xml"/>
  <Override PartName="/ppt/notesSlides/notesSlide83.xml" ContentType="application/vnd.openxmlformats-officedocument.presentationml.notesSlide+xml"/>
  <Override PartName="/ppt/notesSlides/notesSlide110.xml" ContentType="application/vnd.openxmlformats-officedocument.presentationml.notesSlide+xml"/>
  <Override PartName="/ppt/slides/slide100.xml" ContentType="application/vnd.openxmlformats-officedocument.presentationml.slide+xml"/>
  <Override PartName="/ppt/notesSlides/notesSlide77.xml" ContentType="application/vnd.openxmlformats-officedocument.presentationml.notesSlide+xml"/>
  <Override PartName="/ppt/notesSlides/notesSlide5.xml" ContentType="application/vnd.openxmlformats-officedocument.presentationml.notesSlide+xml"/>
  <Override PartName="/ppt/slides/slide7.xml" ContentType="application/vnd.openxmlformats-officedocument.presentationml.slide+xml"/>
  <Override PartName="/ppt/slides/slide19.xml" ContentType="application/vnd.openxmlformats-officedocument.presentationml.slide+xml"/>
  <Override PartName="/ppt/notesSlides/notesSlide104.xml" ContentType="application/vnd.openxmlformats-officedocument.presentationml.notesSlide+xml"/>
  <Override PartName="/ppt/diagrams/data2.xml" ContentType="application/vnd.openxmlformats-officedocument.drawingml.diagramData+xml"/>
  <Override PartName="/ppt/notesSlides/notesSlide61.xml" ContentType="application/vnd.openxmlformats-officedocument.presentationml.notesSlide+xml"/>
  <Override PartName="/ppt/slides/slide80.xml" ContentType="application/vnd.openxmlformats-officedocument.presentationml.slide+xml"/>
  <Override PartName="/ppt/notesSlides/notesSlide55.xml" ContentType="application/vnd.openxmlformats-officedocument.presentationml.notesSlide+xml"/>
  <Override PartName="/ppt/slides/slide107.xml" ContentType="application/vnd.openxmlformats-officedocument.presentationml.slide+xml"/>
  <Override PartName="/ppt/slides/slide120.xml" ContentType="application/vnd.openxmlformats-officedocument.presentationml.slide+xml"/>
  <Override PartName="/ppt/slideMasters/slideMaster1.xml" ContentType="application/vnd.openxmlformats-officedocument.presentationml.slideMaster+xml"/>
  <Override PartName="/ppt/notesSlides/notesSlide97.xml" ContentType="application/vnd.openxmlformats-officedocument.presentationml.notesSlide+xml"/>
  <Override PartName="/ppt/slideLayouts/slideLayout6.xml" ContentType="application/vnd.openxmlformats-officedocument.presentationml.slideLayout+xml"/>
  <Override PartName="/ppt/slides/slide39.xml" ContentType="application/vnd.openxmlformats-officedocument.presentationml.slide+xml"/>
  <Override PartName="/ppt/notesSlides/notesSlide33.xml" ContentType="application/vnd.openxmlformats-officedocument.presentationml.notesSlide+xml"/>
  <Override PartName="/ppt/notesSlides/notesSlide81.xml" ContentType="application/vnd.openxmlformats-officedocument.presentationml.notesSlide+xml"/>
  <Override PartName="/ppt/notesSlides/notesSlide3.xml" ContentType="application/vnd.openxmlformats-officedocument.presentationml.notesSlide+xml"/>
  <Override PartName="/ppt/notesSlides/notesSlide75.xml" ContentType="application/vnd.openxmlformats-officedocument.presentationml.notesSlide+xml"/>
  <Override PartName="/ppt/slides/slide94.xml" ContentType="application/vnd.openxmlformats-officedocument.presentationml.slide+xml"/>
  <Override PartName="/ppt/slides/slide5.xml" ContentType="application/vnd.openxmlformats-officedocument.presentationml.slide+xml"/>
  <Override PartName="/ppt/slides/slide17.xml" ContentType="application/vnd.openxmlformats-officedocument.presentationml.slide+xml"/>
  <Override PartName="/ppt/notesSlides/notesSlide102.xml" ContentType="application/vnd.openxmlformats-officedocument.presentationml.notesSlide+xml"/>
  <Override PartName="/ppt/slides/slide59.xml" ContentType="application/vnd.openxmlformats-officedocument.presentationml.slide+xml"/>
  <Override PartName="/ppt/notesSlides/notesSlide53.xml" ContentType="application/vnd.openxmlformats-officedocument.presentationml.notesSlide+xml"/>
  <Override PartName="/ppt/slides/slide105.xml" ContentType="application/vnd.openxmlformats-officedocument.presentationml.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notesSlides/notesSlide18.xml" ContentType="application/vnd.openxmlformats-officedocument.presentationml.notesSlide+xml"/>
  <Override PartName="/ppt/slideLayouts/slideLayout4.xml" ContentType="application/vnd.openxmlformats-officedocument.presentationml.slideLayout+xml"/>
  <Override PartName="/ppt/slides/slide37.xml" ContentType="application/vnd.openxmlformats-officedocument.presentationml.slide+xml"/>
  <Override PartName="/ppt/notesSlides/notesSlide31.xml" ContentType="application/vnd.openxmlformats-officedocument.presentationml.notesSlide+xml"/>
  <Override PartName="/ppt/slides/slide79.xml" ContentType="application/vnd.openxmlformats-officedocument.presentationml.slide+xml"/>
  <Override PartName="/ppt/slides/slide92.xml" ContentType="application/vnd.openxmlformats-officedocument.presentationml.slide+xml"/>
  <Override PartName="/ppt/notesSlides/notesSlide73.xml" ContentType="application/vnd.openxmlformats-officedocument.presentationml.notesSlide+xml"/>
  <Override PartName="/ppt/notesSlides/notesSlide1.xml" ContentType="application/vnd.openxmlformats-officedocument.presentationml.notesSlide+xml"/>
  <Override PartName="/ppt/slides/slide15.xml" ContentType="application/vnd.openxmlformats-officedocument.presentationml.slide+xml"/>
  <Override PartName="/ppt/slides/slide3.xml" ContentType="application/vnd.openxmlformats-officedocument.presentationml.slide+xml"/>
  <Override PartName="/ppt/notesSlides/notesSlide100.xml" ContentType="application/vnd.openxmlformats-officedocument.presentationml.notesSlide+xml"/>
  <Override PartName="/ppt/notesSlides/notesSlide38.xml" ContentType="application/vnd.openxmlformats-officedocument.presentationml.notesSlide+xml"/>
  <Override PartName="/ppt/slides/slide57.xml" ContentType="application/vnd.openxmlformats-officedocument.presentationml.slide+xml"/>
  <Override PartName="/ppt/slides/slide70.xml" ContentType="application/vnd.openxmlformats-officedocument.presentationml.slide+xml"/>
  <Override PartName="/ppt/slides/slide119.xml" ContentType="application/vnd.openxmlformats-officedocument.presentationml.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slides/slide99.xml" ContentType="application/vnd.openxmlformats-officedocument.presentationml.slide+xml"/>
  <Override PartName="/ppt/notesSlides/notesSlide93.xml" ContentType="application/vnd.openxmlformats-officedocument.presentationml.notesSlide+xml"/>
  <Override PartName="/ppt/notesSlides/notesSlide120.xml" ContentType="application/vnd.openxmlformats-officedocument.presentationml.notesSlide+xml"/>
  <Override PartName="/ppt/notesSlides/notesSlide16.xml" ContentType="application/vnd.openxmlformats-officedocument.presentationml.notesSlide+xml"/>
  <Override PartName="/ppt/slideLayouts/slideLayout2.xml" ContentType="application/vnd.openxmlformats-officedocument.presentationml.slideLayout+xml"/>
  <Override PartName="/ppt/slides/slide35.xml" ContentType="application/vnd.openxmlformats-officedocument.presentationml.slide+xml"/>
  <Override PartName="/ppt/slides/slide29.xml" ContentType="application/vnd.openxmlformats-officedocument.presentationml.slide+xml"/>
  <Override PartName="/ppt/slides/slide77.xml" ContentType="application/vnd.openxmlformats-officedocument.presentationml.slide+xml"/>
  <Override PartName="/ppt/slides/slide90.xml" ContentType="application/vnd.openxmlformats-officedocument.presentationml.slide+xml"/>
  <Override PartName="/ppt/notesSlides/notesSlide71.xml" ContentType="application/vnd.openxmlformats-officedocument.presentationml.notesSlide+xml"/>
  <Override PartName="/ppt/slides/slide1.xml" ContentType="application/vnd.openxmlformats-officedocument.presentationml.slide+xml"/>
  <Override PartName="/ppt/slides/slide13.xml" ContentType="application/vnd.openxmlformats-officedocument.presentationml.slide+xml"/>
  <Override PartName="/ppt/diagrams/drawing1.xml" ContentType="application/vnd.ms-office.drawingml.diagramDrawing+xml"/>
  <Override PartName="/ppt/notesSlides/notesSlide36.xml" ContentType="application/vnd.openxmlformats-officedocument.presentationml.notesSlide+xml"/>
  <Override PartName="/ppt/slides/slide117.xml" ContentType="application/vnd.openxmlformats-officedocument.presentationml.slide+xml"/>
  <Override PartName="/ppt/slides/slide55.xml" ContentType="application/vnd.openxmlformats-officedocument.presentationml.slide+xml"/>
  <Override PartName="/ppt/slides/slide49.xml" ContentType="application/vnd.openxmlformats-officedocument.presentationml.slide+xml"/>
  <Override PartName="/ppt/slides/slide97.xml" ContentType="application/vnd.openxmlformats-officedocument.presentationml.slide+xml"/>
  <Override PartName="/ppt/notesSlides/notesSlide91.xml" ContentType="application/vnd.openxmlformats-officedocument.presentationml.notesSlide+xml"/>
  <Override PartName="/ppt/notesSlides/notesSlide14.xml" ContentType="application/vnd.openxmlformats-officedocument.presentationml.notesSlide+xml"/>
  <Override PartName="/ppt/slides/slide33.xml" ContentType="application/vnd.openxmlformats-officedocument.presentationml.slide+xml"/>
  <Override PartName="/ppt/viewProps.xml" ContentType="application/vnd.openxmlformats-officedocument.presentationml.viewProps+xml"/>
  <Override PartName="/ppt/slides/slide27.xml" ContentType="application/vnd.openxmlformats-officedocument.presentationml.slide+xml"/>
  <Override PartName="/ppt/slides/slide75.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s/slide69.xml" ContentType="application/vnd.openxmlformats-officedocument.presentationml.slide+xml"/>
  <Override PartName="/ppt/slides/slide53.xml" ContentType="application/vnd.openxmlformats-officedocument.presentationml.slide+xml"/>
  <Override PartName="/ppt/slides/slide115.xml" ContentType="application/vnd.openxmlformats-officedocument.presentationml.slide+xml"/>
  <Override PartName="/ppt/notesSlides/notesSlide119.xml" ContentType="application/vnd.openxmlformats-officedocument.presentationml.notesSlide+xml"/>
  <Override PartName="/ppt/notesSlides/notesSlide28.xml" ContentType="application/vnd.openxmlformats-officedocument.presentationml.notesSlide+xml"/>
  <Override PartName="/ppt/slides/slide47.xml" ContentType="application/vnd.openxmlformats-officedocument.presentationml.slide+xml"/>
  <Override PartName="/ppt/theme/theme1.xml" ContentType="application/vnd.openxmlformats-officedocument.theme+xml"/>
  <Override PartName="/ppt/notesSlides/notesSlide12.xml" ContentType="application/vnd.openxmlformats-officedocument.presentationml.notesSlide+xml"/>
  <Override PartName="/ppt/slides/slide31.xml" ContentType="application/vnd.openxmlformats-officedocument.presentationml.slide+xml"/>
  <Override PartName="/ppt/slides/slide89.xml" ContentType="application/vnd.openxmlformats-officedocument.presentationml.slide+xml"/>
  <Override PartName="/ppt/diagrams/layout1.xml" ContentType="application/vnd.openxmlformats-officedocument.drawingml.diagramLayout+xml"/>
  <Override PartName="/ppt/slides/slide25.xml" ContentType="application/vnd.openxmlformats-officedocument.presentationml.slide+xml"/>
  <Override PartName="/ppt/slides/slide73.xml" ContentType="application/vnd.openxmlformats-officedocument.presentationml.slide+xml"/>
  <Override PartName="/ppt/notesSlides/notesSlide48.xml" ContentType="application/vnd.openxmlformats-officedocument.presentationml.notesSlide+xml"/>
  <Override PartName="/ppt/slides/slide67.xml" ContentType="application/vnd.openxmlformats-officedocument.presentationml.slide+xml"/>
  <Override PartName="/ppt/slides/slide51.xml" ContentType="application/vnd.openxmlformats-officedocument.presentationml.slide+xml"/>
  <Override PartName="/ppt/slides/slide113.xml" ContentType="application/vnd.openxmlformats-officedocument.presentationml.slide+xml"/>
  <Override PartName="/ppt/notesSlides/notesSlide117.xml" ContentType="application/vnd.openxmlformats-officedocument.presentationml.notesSlide+xml"/>
  <Override PartName="/ppt/notesSlides/notesSlide26.xml" ContentType="application/vnd.openxmlformats-officedocument.presentationml.notesSlide+xml"/>
  <Override PartName="/ppt/slides/slide45.xml" ContentType="application/vnd.openxmlformats-officedocument.presentationml.slide+xml"/>
  <Override PartName="/ppt/notesSlides/notesSlide68.xml" ContentType="application/vnd.openxmlformats-officedocument.presentationml.notesSlide+xml"/>
  <Override PartName="/ppt/slides/slide87.xml" ContentType="application/vnd.openxmlformats-officedocument.presentationml.slide+xml"/>
  <Override PartName="/ppt/slides/slide23.xml" ContentType="application/vnd.openxmlformats-officedocument.presentationml.slide+xml"/>
  <Override PartName="/ppt/notesSlides/notesSlide46.xml" ContentType="application/vnd.openxmlformats-officedocument.presentationml.notesSlide+xml"/>
  <Override PartName="/ppt/slides/slide65.xml" ContentType="application/vnd.openxmlformats-officedocument.presentationml.slide+xml"/>
  <Override PartName="/ppt/diagrams/colors2.xml" ContentType="application/vnd.openxmlformats-officedocument.drawingml.diagramColors+xml"/>
  <Override PartName="/ppt/slides/slide111.xml" ContentType="application/vnd.openxmlformats-officedocument.presentationml.slide+xml"/>
  <Override PartName="/ppt/notesSlides/notesSlide88.xml" ContentType="application/vnd.openxmlformats-officedocument.presentationml.notesSlide+xml"/>
  <Override PartName="/ppt/notesSlides/notesSlide115.xml" ContentType="application/vnd.openxmlformats-officedocument.presentationml.notesSlide+xml"/>
  <Override PartName="/ppt/notesSlides/notesSlide24.xml" ContentType="application/vnd.openxmlformats-officedocument.presentationml.notesSlide+xml"/>
  <Override PartName="/ppt/slides/slide43.xml" ContentType="application/vnd.openxmlformats-officedocument.presentationml.slide+xml"/>
  <Override PartName="/ppt/notesSlides/notesSlide109.xml" ContentType="application/vnd.openxmlformats-officedocument.presentationml.notesSlide+xml"/>
  <Override PartName="/ppt/notesSlides/notesSlide66.xml" ContentType="application/vnd.openxmlformats-officedocument.presentationml.notesSlide+xml"/>
  <Override PartName="/ppt/slides/slide85.xml" ContentType="application/vnd.openxmlformats-officedocument.presentationml.slide+xml"/>
  <Override PartName="/ppt/slides/slide21.xml" ContentType="application/vnd.openxmlformats-officedocument.presentationml.slid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44.xml" ContentType="application/vnd.openxmlformats-officedocument.presentationml.notesSlide+xml"/>
  <Override PartName="/ppt/slides/slide63.xml" ContentType="application/vnd.openxmlformats-officedocument.presentationml.slide+xml"/>
  <Override PartName="/ppt/slides/slide125.xml" ContentType="application/vnd.openxmlformats-officedocument.presentationml.slide+xml"/>
  <Override PartName="/ppt/notesSlides/notesSlide86.xml" ContentType="application/vnd.openxmlformats-officedocument.presentationml.notesSlide+xml"/>
  <Override PartName="/ppt/slideLayouts/slideLayout10.xml" ContentType="application/vnd.openxmlformats-officedocument.presentationml.slideLayout+xml"/>
  <Override PartName="/ppt/notesSlides/notesSlide113.xml" ContentType="application/vnd.openxmlformats-officedocument.presentationml.notesSlide+xml"/>
  <Override PartName="/ppt/notesSlides/notesSlide22.xml" ContentType="application/vnd.openxmlformats-officedocument.presentationml.notesSlide+xml"/>
  <Override PartName="/ppt/slides/slide41.xml" ContentType="application/vnd.openxmlformats-officedocument.presentationml.slide+xml"/>
  <Override PartName="/ppt/slides/slide103.xml" ContentType="application/vnd.openxmlformats-officedocument.presentationml.slide+xml"/>
  <Override PartName="/ppt/presentation.xml" ContentType="application/vnd.openxmlformats-officedocument.presentationml.presentation.main+xml"/>
  <Override PartName="/ppt/notesSlides/notesSlide107.xml" ContentType="application/vnd.openxmlformats-officedocument.presentationml.notesSlide+xml"/>
  <Override PartName="/ppt/notesSlides/notesSlide64.xml" ContentType="application/vnd.openxmlformats-officedocument.presentationml.notesSlide+xml"/>
  <Override PartName="/ppt/slides/slide83.xml" ContentType="application/vnd.openxmlformats-officedocument.presentationml.slide+xml"/>
  <Override PartName="/ppt/notesSlides/notesSlide58.xml" ContentType="application/vnd.openxmlformats-officedocument.presentationml.notesSlide+xml"/>
  <Override PartName="/ppt/notesSlides/notesSlide42.xml" ContentType="application/vnd.openxmlformats-officedocument.presentationml.notesSlide+xml"/>
  <Override PartName="/ppt/slides/slide61.xml" ContentType="application/vnd.openxmlformats-officedocument.presentationml.slide+xml"/>
  <Override PartName="/ppt/slides/slide123.xml" ContentType="application/vnd.openxmlformats-officedocument.presentationml.slide+xml"/>
  <Override PartName="/ppt/slideLayouts/slideLayout9.xml" ContentType="application/vnd.openxmlformats-officedocument.presentationml.slideLayout+xml"/>
  <Override PartName="/ppt/notesSlides/notesSlide84.xml" ContentType="application/vnd.openxmlformats-officedocument.presentationml.notesSlide+xml"/>
  <Override PartName="/ppt/notesSlides/notesSlide111.xml" ContentType="application/vnd.openxmlformats-officedocument.presentationml.notesSlide+xml"/>
  <Override PartName="/ppt/notesSlides/notesSlide20.xml" ContentType="application/vnd.openxmlformats-officedocument.presentationml.notesSlide+xml"/>
  <Override PartName="/ppt/slides/slide101.xml" ContentType="application/vnd.openxmlformats-officedocument.presentationml.slide+xml"/>
  <Override PartName="/ppt/notesSlides/notesSlide7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105.xml" ContentType="application/vnd.openxmlformats-officedocument.presentationml.notesSlide+xml"/>
  <Override PartName="/ppt/notesSlides/notesSlide62.xml" ContentType="application/vnd.openxmlformats-officedocument.presentationml.notesSlide+xml"/>
  <Override PartName="/ppt/slides/slide81.xml" ContentType="application/vnd.openxmlformats-officedocument.presentationml.slide+xml"/>
  <Override PartName="/ppt/notesSlides/notesSlide56.xml" ContentType="application/vnd.openxmlformats-officedocument.presentationml.notesSlide+xml"/>
  <Override PartName="/ppt/notesSlides/notesSlide40.xml" ContentType="application/vnd.openxmlformats-officedocument.presentationml.notesSlide+xml"/>
  <Override PartName="/ppt/slides/slide108.xml" ContentType="application/vnd.openxmlformats-officedocument.presentationml.slide+xml"/>
  <Override PartName="/ppt/slides/slide121.xml" ContentType="application/vnd.openxmlformats-officedocument.presentationml.slide+xml"/>
  <Override PartName="/ppt/notesSlides/notesSlide98.xml" ContentType="application/vnd.openxmlformats-officedocument.presentationml.notesSlide+xml"/>
  <Override PartName="/ppt/slideLayouts/slideLayout7.xml" ContentType="application/vnd.openxmlformats-officedocument.presentationml.slideLayout+xml"/>
  <Override PartName="/ppt/notesSlides/notesSlide34.xml" ContentType="application/vnd.openxmlformats-officedocument.presentationml.notesSlide+xml"/>
  <Override PartName="/ppt/notesSlides/notesSlide82.xml" ContentType="application/vnd.openxmlformats-officedocument.presentationml.notesSlide+xml"/>
  <Override PartName="/ppt/notesSlides/notesSlide76.xml" ContentType="application/vnd.openxmlformats-officedocument.presentationml.notesSlide+xml"/>
  <Override PartName="/ppt/slides/slide95.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ppt/slides/slide18.xml" ContentType="application/vnd.openxmlformats-officedocument.presentationml.slide+xml"/>
  <Override PartName="/ppt/notesSlides/notesSlide103.xml" ContentType="application/vnd.openxmlformats-officedocument.presentationml.notesSlide+xml"/>
  <Override PartName="/ppt/diagrams/data1.xml" ContentType="application/vnd.openxmlformats-officedocument.drawingml.diagramData+xml"/>
  <Override PartName="/ppt/notesSlides/notesSlide60.xml" ContentType="application/vnd.openxmlformats-officedocument.presentationml.notesSlide+xml"/>
  <Override PartName="/ppt/notesSlides/notesSlide54.xml" ContentType="application/vnd.openxmlformats-officedocument.presentationml.notesSlide+xml"/>
  <Override PartName="/ppt/slides/slide106.xml" ContentType="application/vnd.openxmlformats-officedocument.presentationml.slide+xml"/>
  <Override PartName="/ppt/notesSlides/notesSlide96.xml" ContentType="application/vnd.openxmlformats-officedocument.presentationml.notesSlide+xml"/>
  <Override PartName="/ppt/tableStyles.xml" ContentType="application/vnd.openxmlformats-officedocument.presentationml.tableStyles+xml"/>
  <Override PartName="/ppt/notesSlides/notesSlide123.xml" ContentType="application/vnd.openxmlformats-officedocument.presentationml.notesSlide+xml"/>
  <Override PartName="/ppt/notesSlides/notesSlide19.xml" ContentType="application/vnd.openxmlformats-officedocument.presentationml.notesSlide+xml"/>
  <Override PartName="/ppt/slideLayouts/slideLayout5.xml" ContentType="application/vnd.openxmlformats-officedocument.presentationml.slideLayout+xml"/>
  <Override PartName="/ppt/slides/slide38.xml" ContentType="application/vnd.openxmlformats-officedocument.presentationml.slide+xml"/>
  <Override PartName="/ppt/notesSlides/notesSlide32.xml" ContentType="application/vnd.openxmlformats-officedocument.presentationml.notesSlide+xml"/>
  <Override PartName="/ppt/notesSlides/notesSlide80.xml" ContentType="application/vnd.openxmlformats-officedocument.presentationml.notesSlide+xml"/>
  <Default Extension="bin" ContentType="application/vnd.openxmlformats-officedocument.presentationml.printerSettings"/>
  <Override PartName="/ppt/notesSlides/notesSlide74.xml" ContentType="application/vnd.openxmlformats-officedocument.presentationml.notesSlide+xml"/>
  <Override PartName="/ppt/notesSlides/notesSlide2.xml" ContentType="application/vnd.openxmlformats-officedocument.presentationml.notesSlide+xml"/>
  <Override PartName="/ppt/slides/slide93.xml" ContentType="application/vnd.openxmlformats-officedocument.presentationml.slide+xml"/>
  <Override PartName="/ppt/slides/slide4.xml" ContentType="application/vnd.openxmlformats-officedocument.presentationml.slide+xml"/>
  <Override PartName="/ppt/slides/slide16.xml" ContentType="application/vnd.openxmlformats-officedocument.presentationml.slide+xml"/>
  <Override PartName="/ppt/notesSlides/notesSlide10.xml" ContentType="application/vnd.openxmlformats-officedocument.presentationml.notesSlide+xml"/>
  <Override PartName="/ppt/notesSlides/notesSlide101.xml" ContentType="application/vnd.openxmlformats-officedocument.presentationml.notesSlide+xml"/>
  <Override PartName="/ppt/notesSlides/notesSlide39.xml" ContentType="application/vnd.openxmlformats-officedocument.presentationml.notesSlide+xml"/>
  <Override PartName="/ppt/slides/slide58.xml" ContentType="application/vnd.openxmlformats-officedocument.presentationml.slide+xml"/>
  <Override PartName="/ppt/slides/slide71.xml" ContentType="application/vnd.openxmlformats-officedocument.presentationml.slide+xml"/>
  <Override PartName="/ppt/notesSlides/notesSlide52.xml" ContentType="application/vnd.openxmlformats-officedocument.presentationml.notesSlide+xml"/>
  <Override PartName="/ppt/slides/slide104.xml" ContentType="application/vnd.openxmlformats-officedocument.presentationml.slide+xml"/>
  <Override PartName="/ppt/notesSlides/notesSlide9.xml" ContentType="application/vnd.openxmlformats-officedocument.presentationml.notesSlide+xml"/>
  <Override PartName="/ppt/notesSlides/notesSlide94.xml" ContentType="application/vnd.openxmlformats-officedocument.presentationml.notesSlide+xml"/>
  <Override PartName="/ppt/notesSlides/notesSlide121.xml" ContentType="application/vnd.openxmlformats-officedocument.presentationml.notesSlide+xml"/>
  <Override PartName="/ppt/notesSlides/notesSlide17.xml" ContentType="application/vnd.openxmlformats-officedocument.presentationml.notesSlide+xml"/>
  <Override PartName="/ppt/slideLayouts/slideLayout3.xml" ContentType="application/vnd.openxmlformats-officedocument.presentationml.slideLayout+xml"/>
  <Override PartName="/ppt/slides/slide36.xml" ContentType="application/vnd.openxmlformats-officedocument.presentationml.slide+xml"/>
  <Override PartName="/ppt/notesSlides/notesSlide30.xml" ContentType="application/vnd.openxmlformats-officedocument.presentationml.notesSlide+xml"/>
  <Override PartName="/ppt/slides/slide78.xml" ContentType="application/vnd.openxmlformats-officedocument.presentationml.slide+xml"/>
  <Override PartName="/ppt/slides/slide91.xml" ContentType="application/vnd.openxmlformats-officedocument.presentationml.slide+xml"/>
  <Override PartName="/ppt/notesSlides/notesSlide72.xml" ContentType="application/vnd.openxmlformats-officedocument.presentationml.notesSlide+xml"/>
  <Override PartName="/ppt/slides/slide2.xml" ContentType="application/vnd.openxmlformats-officedocument.presentationml.slide+xml"/>
  <Override PartName="/ppt/slides/slide14.xml" ContentType="application/vnd.openxmlformats-officedocument.presentationml.slide+xml"/>
  <Override PartName="/ppt/diagrams/drawing2.xml" ContentType="application/vnd.ms-office.drawingml.diagramDrawing+xml"/>
  <Override PartName="/ppt/notesSlides/notesSlide37.xml" ContentType="application/vnd.openxmlformats-officedocument.presentationml.notesSlide+xml"/>
  <Override PartName="/ppt/slides/slide56.xml" ContentType="application/vnd.openxmlformats-officedocument.presentationml.slide+xml"/>
  <Override PartName="/ppt/slides/slide118.xml" ContentType="application/vnd.openxmlformats-officedocument.presentationml.slide+xml"/>
  <Override PartName="/ppt/notesSlides/notesSlide50.xml" ContentType="application/vnd.openxmlformats-officedocument.presentationml.notesSlide+xml"/>
  <Override PartName="/ppt/slides/slide98.xml" ContentType="application/vnd.openxmlformats-officedocument.presentationml.slide+xml"/>
  <Override PartName="/ppt/notesSlides/notesSlide92.xml" ContentType="application/vnd.openxmlformats-officedocument.presentationml.notesSlide+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slides/slide34.xml" ContentType="application/vnd.openxmlformats-officedocument.presentationml.slide+xml"/>
  <Override PartName="/ppt/slides/slide28.xml" ContentType="application/vnd.openxmlformats-officedocument.presentationml.slide+xml"/>
  <Override PartName="/ppt/slides/slide76.xml" ContentType="application/vnd.openxmlformats-officedocument.presentationml.slide+xml"/>
  <Override PartName="/ppt/notesSlides/notesSlide70.xml" ContentType="application/vnd.openxmlformats-officedocument.presentationml.notesSlide+xml"/>
  <Default Extension="png" ContentType="image/png"/>
  <Override PartName="/ppt/slides/slide12.xml" ContentType="application/vnd.openxmlformats-officedocument.presentationml.slide+xml"/>
  <Default Extension="wmf" ContentType="image/x-wmf"/>
  <Override PartName="/ppt/slides/slide54.xml" ContentType="application/vnd.openxmlformats-officedocument.presentationml.slide+xml"/>
  <Override PartName="/ppt/slides/slide116.xml" ContentType="application/vnd.openxmlformats-officedocument.presentationml.slide+xml"/>
  <Default Extension="rels" ContentType="application/vnd.openxmlformats-package.relationships+xml"/>
  <Override PartName="/ppt/notesSlides/notesSlide29.xml" ContentType="application/vnd.openxmlformats-officedocument.presentationml.notesSlide+xml"/>
  <Override PartName="/ppt/slides/slide48.xml" ContentType="application/vnd.openxmlformats-officedocument.presentationml.slide+xml"/>
  <Override PartName="/ppt/slides/slide96.xml" ContentType="application/vnd.openxmlformats-officedocument.presentationml.slide+xml"/>
  <Override PartName="/ppt/theme/theme2.xml" ContentType="application/vnd.openxmlformats-officedocument.theme+xml"/>
  <Override PartName="/ppt/notesSlides/notesSlide90.xml" ContentType="application/vnd.openxmlformats-officedocument.presentationml.notesSlide+xml"/>
  <Override PartName="/ppt/notesSlides/notesSlide13.xml" ContentType="application/vnd.openxmlformats-officedocument.presentationml.notesSlide+xml"/>
  <Override PartName="/ppt/slides/slide32.xml" ContentType="application/vnd.openxmlformats-officedocument.presentationml.slide+xml"/>
  <Override PartName="/ppt/diagrams/layout2.xml" ContentType="application/vnd.openxmlformats-officedocument.drawingml.diagramLayout+xml"/>
  <Override PartName="/ppt/slides/slide26.xml" ContentType="application/vnd.openxmlformats-officedocument.presentationml.slide+xml"/>
  <Override PartName="/ppt/slides/slide74.xml" ContentType="application/vnd.openxmlformats-officedocument.presentationml.slide+xml"/>
  <Override PartName="/ppt/slides/slide10.xml" ContentType="application/vnd.openxmlformats-officedocument.presentationml.slide+xml"/>
  <Override PartName="/ppt/slides/slide68.xml" ContentType="application/vnd.openxmlformats-officedocument.presentationml.slide+xml"/>
  <Override PartName="/ppt/notesSlides/notesSlide49.xml" ContentType="application/vnd.openxmlformats-officedocument.presentationml.notesSlide+xml"/>
  <Override PartName="/ppt/slides/slide52.xml" ContentType="application/vnd.openxmlformats-officedocument.presentationml.slide+xml"/>
  <Override PartName="/ppt/slides/slide114.xml" ContentType="application/vnd.openxmlformats-officedocument.presentationml.slide+xml"/>
  <Override PartName="/ppt/notesSlides/notesSlide118.xml" ContentType="application/vnd.openxmlformats-officedocument.presentationml.notesSlide+xml"/>
  <Override PartName="/ppt/notesSlides/notesSlide27.xml" ContentType="application/vnd.openxmlformats-officedocument.presentationml.notesSlide+xml"/>
  <Override PartName="/ppt/slides/slide46.xml" ContentType="application/vnd.openxmlformats-officedocument.presentationml.slide+xml"/>
  <Override PartName="/ppt/presProps.xml" ContentType="application/vnd.openxmlformats-officedocument.presentationml.presProps+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27"/>
  </p:notesMasterIdLst>
  <p:sldIdLst>
    <p:sldId id="257" r:id="rId2"/>
    <p:sldId id="345" r:id="rId3"/>
    <p:sldId id="380" r:id="rId4"/>
    <p:sldId id="381" r:id="rId5"/>
    <p:sldId id="344" r:id="rId6"/>
    <p:sldId id="403" r:id="rId7"/>
    <p:sldId id="404" r:id="rId8"/>
    <p:sldId id="317" r:id="rId9"/>
    <p:sldId id="323" r:id="rId10"/>
    <p:sldId id="322" r:id="rId11"/>
    <p:sldId id="416" r:id="rId12"/>
    <p:sldId id="417" r:id="rId13"/>
    <p:sldId id="418" r:id="rId14"/>
    <p:sldId id="419" r:id="rId15"/>
    <p:sldId id="318" r:id="rId16"/>
    <p:sldId id="319" r:id="rId17"/>
    <p:sldId id="320" r:id="rId18"/>
    <p:sldId id="321" r:id="rId19"/>
    <p:sldId id="350" r:id="rId20"/>
    <p:sldId id="347" r:id="rId21"/>
    <p:sldId id="348" r:id="rId22"/>
    <p:sldId id="282" r:id="rId23"/>
    <p:sldId id="283" r:id="rId24"/>
    <p:sldId id="284" r:id="rId25"/>
    <p:sldId id="349" r:id="rId26"/>
    <p:sldId id="401" r:id="rId27"/>
    <p:sldId id="402" r:id="rId28"/>
    <p:sldId id="343" r:id="rId29"/>
    <p:sldId id="346" r:id="rId30"/>
    <p:sldId id="325" r:id="rId31"/>
    <p:sldId id="338" r:id="rId32"/>
    <p:sldId id="339" r:id="rId33"/>
    <p:sldId id="340" r:id="rId34"/>
    <p:sldId id="352" r:id="rId35"/>
    <p:sldId id="353" r:id="rId36"/>
    <p:sldId id="397" r:id="rId37"/>
    <p:sldId id="398" r:id="rId38"/>
    <p:sldId id="409" r:id="rId39"/>
    <p:sldId id="410" r:id="rId40"/>
    <p:sldId id="411" r:id="rId41"/>
    <p:sldId id="412" r:id="rId42"/>
    <p:sldId id="413" r:id="rId43"/>
    <p:sldId id="414" r:id="rId44"/>
    <p:sldId id="400" r:id="rId45"/>
    <p:sldId id="399" r:id="rId46"/>
    <p:sldId id="383" r:id="rId47"/>
    <p:sldId id="341" r:id="rId48"/>
    <p:sldId id="351" r:id="rId49"/>
    <p:sldId id="260" r:id="rId50"/>
    <p:sldId id="261" r:id="rId51"/>
    <p:sldId id="262" r:id="rId52"/>
    <p:sldId id="263" r:id="rId53"/>
    <p:sldId id="264" r:id="rId54"/>
    <p:sldId id="265" r:id="rId55"/>
    <p:sldId id="266" r:id="rId56"/>
    <p:sldId id="267" r:id="rId57"/>
    <p:sldId id="268" r:id="rId58"/>
    <p:sldId id="270" r:id="rId59"/>
    <p:sldId id="269" r:id="rId60"/>
    <p:sldId id="306" r:id="rId61"/>
    <p:sldId id="396" r:id="rId62"/>
    <p:sldId id="384" r:id="rId63"/>
    <p:sldId id="385" r:id="rId64"/>
    <p:sldId id="386" r:id="rId65"/>
    <p:sldId id="387" r:id="rId66"/>
    <p:sldId id="388" r:id="rId67"/>
    <p:sldId id="389" r:id="rId68"/>
    <p:sldId id="391" r:id="rId69"/>
    <p:sldId id="392" r:id="rId70"/>
    <p:sldId id="393" r:id="rId71"/>
    <p:sldId id="271" r:id="rId72"/>
    <p:sldId id="394" r:id="rId73"/>
    <p:sldId id="395" r:id="rId74"/>
    <p:sldId id="405" r:id="rId75"/>
    <p:sldId id="279" r:id="rId76"/>
    <p:sldId id="273" r:id="rId77"/>
    <p:sldId id="275" r:id="rId78"/>
    <p:sldId id="357" r:id="rId79"/>
    <p:sldId id="358" r:id="rId80"/>
    <p:sldId id="359" r:id="rId81"/>
    <p:sldId id="361" r:id="rId82"/>
    <p:sldId id="362" r:id="rId83"/>
    <p:sldId id="363" r:id="rId84"/>
    <p:sldId id="324" r:id="rId85"/>
    <p:sldId id="377" r:id="rId86"/>
    <p:sldId id="379" r:id="rId87"/>
    <p:sldId id="378" r:id="rId88"/>
    <p:sldId id="298" r:id="rId89"/>
    <p:sldId id="376" r:id="rId90"/>
    <p:sldId id="372" r:id="rId91"/>
    <p:sldId id="406" r:id="rId92"/>
    <p:sldId id="364" r:id="rId93"/>
    <p:sldId id="278" r:id="rId94"/>
    <p:sldId id="287" r:id="rId95"/>
    <p:sldId id="290" r:id="rId96"/>
    <p:sldId id="293" r:id="rId97"/>
    <p:sldId id="297" r:id="rId98"/>
    <p:sldId id="408" r:id="rId99"/>
    <p:sldId id="307" r:id="rId100"/>
    <p:sldId id="354" r:id="rId101"/>
    <p:sldId id="308" r:id="rId102"/>
    <p:sldId id="309" r:id="rId103"/>
    <p:sldId id="310" r:id="rId104"/>
    <p:sldId id="311" r:id="rId105"/>
    <p:sldId id="312" r:id="rId106"/>
    <p:sldId id="313" r:id="rId107"/>
    <p:sldId id="314" r:id="rId108"/>
    <p:sldId id="315" r:id="rId109"/>
    <p:sldId id="316" r:id="rId110"/>
    <p:sldId id="332" r:id="rId111"/>
    <p:sldId id="355" r:id="rId112"/>
    <p:sldId id="333" r:id="rId113"/>
    <p:sldId id="331" r:id="rId114"/>
    <p:sldId id="326" r:id="rId115"/>
    <p:sldId id="336" r:id="rId116"/>
    <p:sldId id="327" r:id="rId117"/>
    <p:sldId id="328" r:id="rId118"/>
    <p:sldId id="329" r:id="rId119"/>
    <p:sldId id="330" r:id="rId120"/>
    <p:sldId id="342" r:id="rId121"/>
    <p:sldId id="337" r:id="rId122"/>
    <p:sldId id="334" r:id="rId123"/>
    <p:sldId id="305" r:id="rId124"/>
    <p:sldId id="304" r:id="rId125"/>
    <p:sldId id="382" r:id="rId1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051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100" d="100"/>
          <a:sy n="100" d="100"/>
        </p:scale>
        <p:origin x="-6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1296"/>
    </p:cViewPr>
  </p:sorterViewPr>
  <p:gridSpacing cx="73736200" cy="7373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notesMaster" Target="notesMasters/notesMaster1.xml"/><Relationship Id="rId128" Type="http://schemas.openxmlformats.org/officeDocument/2006/relationships/printerSettings" Target="printerSettings/printerSettings1.bin"/><Relationship Id="rId12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viewProps" Target="viewProps.xml"/><Relationship Id="rId131" Type="http://schemas.openxmlformats.org/officeDocument/2006/relationships/theme" Target="theme/theme1.xml"/><Relationship Id="rId13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080154-9FDE-4E31-9521-F8201C1ED205}" type="doc">
      <dgm:prSet loTypeId="urn:microsoft.com/office/officeart/2005/8/layout/venn1" loCatId="relationship" qsTypeId="urn:microsoft.com/office/officeart/2005/8/quickstyle/simple1" qsCatId="simple" csTypeId="urn:microsoft.com/office/officeart/2005/8/colors/accent1_2#1" csCatId="accent1" phldr="1"/>
      <dgm:spPr/>
      <dgm:t>
        <a:bodyPr/>
        <a:lstStyle/>
        <a:p>
          <a:endParaRPr lang="en-US"/>
        </a:p>
      </dgm:t>
    </dgm:pt>
    <dgm:pt modelId="{E3D2785B-3338-4687-949C-8EB9D9E46B1C}">
      <dgm:prSet/>
      <dgm:spPr/>
      <dgm:t>
        <a:bodyPr/>
        <a:lstStyle/>
        <a:p>
          <a:pPr rtl="0"/>
          <a:r>
            <a:rPr lang="en-US" dirty="0" smtClean="0"/>
            <a:t>Understanding by Design</a:t>
          </a:r>
          <a:endParaRPr lang="en-US" dirty="0"/>
        </a:p>
      </dgm:t>
    </dgm:pt>
    <dgm:pt modelId="{41487FFA-845D-46FB-8C2D-B1FFC00DDB3C}" type="parTrans" cxnId="{9D4ACD91-078C-4031-BC26-20318D599C43}">
      <dgm:prSet/>
      <dgm:spPr/>
      <dgm:t>
        <a:bodyPr/>
        <a:lstStyle/>
        <a:p>
          <a:endParaRPr lang="en-US"/>
        </a:p>
      </dgm:t>
    </dgm:pt>
    <dgm:pt modelId="{88E03484-DA50-45CC-BF33-904697680C1E}" type="sibTrans" cxnId="{9D4ACD91-078C-4031-BC26-20318D599C43}">
      <dgm:prSet/>
      <dgm:spPr/>
      <dgm:t>
        <a:bodyPr/>
        <a:lstStyle/>
        <a:p>
          <a:endParaRPr lang="en-US"/>
        </a:p>
      </dgm:t>
    </dgm:pt>
    <dgm:pt modelId="{ABCE6ABF-3D52-43BD-BBE1-667A9190D765}">
      <dgm:prSet/>
      <dgm:spPr/>
      <dgm:t>
        <a:bodyPr/>
        <a:lstStyle/>
        <a:p>
          <a:pPr rtl="0"/>
          <a:r>
            <a:rPr lang="en-US" dirty="0" smtClean="0"/>
            <a:t>Classroom Instruction That Works</a:t>
          </a:r>
          <a:endParaRPr lang="en-US" dirty="0"/>
        </a:p>
      </dgm:t>
    </dgm:pt>
    <dgm:pt modelId="{0926E980-D4CB-460F-B051-9F7E9BFB7621}" type="parTrans" cxnId="{E5CDD456-1E13-407A-A28F-352B7E8A5687}">
      <dgm:prSet/>
      <dgm:spPr/>
      <dgm:t>
        <a:bodyPr/>
        <a:lstStyle/>
        <a:p>
          <a:endParaRPr lang="en-US"/>
        </a:p>
      </dgm:t>
    </dgm:pt>
    <dgm:pt modelId="{B4130D7E-2DAF-4190-A4D1-F9D0D389092C}" type="sibTrans" cxnId="{E5CDD456-1E13-407A-A28F-352B7E8A5687}">
      <dgm:prSet/>
      <dgm:spPr/>
      <dgm:t>
        <a:bodyPr/>
        <a:lstStyle/>
        <a:p>
          <a:endParaRPr lang="en-US"/>
        </a:p>
      </dgm:t>
    </dgm:pt>
    <dgm:pt modelId="{49235F95-E43A-4FD9-9FDB-C9A8D17E7D29}">
      <dgm:prSet/>
      <dgm:spPr/>
      <dgm:t>
        <a:bodyPr/>
        <a:lstStyle/>
        <a:p>
          <a:pPr rtl="0"/>
          <a:r>
            <a:rPr lang="en-US" dirty="0" smtClean="0"/>
            <a:t>Assessment for Learning</a:t>
          </a:r>
          <a:endParaRPr lang="en-US" dirty="0"/>
        </a:p>
      </dgm:t>
    </dgm:pt>
    <dgm:pt modelId="{E1D3245F-08E4-47EE-9CBA-B40B29ED7F43}" type="parTrans" cxnId="{1F6EAF35-B078-44A2-908D-1DDF45B335F4}">
      <dgm:prSet/>
      <dgm:spPr/>
      <dgm:t>
        <a:bodyPr/>
        <a:lstStyle/>
        <a:p>
          <a:endParaRPr lang="en-US"/>
        </a:p>
      </dgm:t>
    </dgm:pt>
    <dgm:pt modelId="{EBB63FD9-3462-4B70-982C-A0BC348A4AB9}" type="sibTrans" cxnId="{1F6EAF35-B078-44A2-908D-1DDF45B335F4}">
      <dgm:prSet/>
      <dgm:spPr/>
      <dgm:t>
        <a:bodyPr/>
        <a:lstStyle/>
        <a:p>
          <a:endParaRPr lang="en-US"/>
        </a:p>
      </dgm:t>
    </dgm:pt>
    <dgm:pt modelId="{57594869-8BD7-419A-9684-180513927166}">
      <dgm:prSet/>
      <dgm:spPr/>
      <dgm:t>
        <a:bodyPr/>
        <a:lstStyle/>
        <a:p>
          <a:pPr rtl="0"/>
          <a:r>
            <a:rPr lang="en-US" dirty="0" smtClean="0"/>
            <a:t>Differentiated Instruction</a:t>
          </a:r>
          <a:endParaRPr lang="en-US" dirty="0"/>
        </a:p>
      </dgm:t>
    </dgm:pt>
    <dgm:pt modelId="{421236A7-3C75-4B6B-B937-A73A668373D0}" type="parTrans" cxnId="{A0FAAF7A-48D8-4090-B00E-1D227ED0B934}">
      <dgm:prSet/>
      <dgm:spPr/>
      <dgm:t>
        <a:bodyPr/>
        <a:lstStyle/>
        <a:p>
          <a:endParaRPr lang="en-US"/>
        </a:p>
      </dgm:t>
    </dgm:pt>
    <dgm:pt modelId="{59A1E1D9-F01A-43ED-9033-50AA7D1C42B0}" type="sibTrans" cxnId="{A0FAAF7A-48D8-4090-B00E-1D227ED0B934}">
      <dgm:prSet/>
      <dgm:spPr/>
      <dgm:t>
        <a:bodyPr/>
        <a:lstStyle/>
        <a:p>
          <a:endParaRPr lang="en-US"/>
        </a:p>
      </dgm:t>
    </dgm:pt>
    <dgm:pt modelId="{F6636D91-CDC4-4BB3-B39A-2E1C63D8B360}">
      <dgm:prSet/>
      <dgm:spPr/>
      <dgm:t>
        <a:bodyPr/>
        <a:lstStyle/>
        <a:p>
          <a:pPr rtl="0"/>
          <a:r>
            <a:rPr lang="en-US" dirty="0" smtClean="0"/>
            <a:t>Data Driven Instruction</a:t>
          </a:r>
          <a:endParaRPr lang="en-US" dirty="0"/>
        </a:p>
      </dgm:t>
    </dgm:pt>
    <dgm:pt modelId="{EED53719-1C2A-4898-AA9A-FC9C6E82EFBF}" type="parTrans" cxnId="{750D7A7A-D667-41EF-B5BC-73CF4448711D}">
      <dgm:prSet/>
      <dgm:spPr/>
      <dgm:t>
        <a:bodyPr/>
        <a:lstStyle/>
        <a:p>
          <a:endParaRPr lang="en-US"/>
        </a:p>
      </dgm:t>
    </dgm:pt>
    <dgm:pt modelId="{C3ED90A5-7B86-40E5-94C0-3D6BAB334BE5}" type="sibTrans" cxnId="{750D7A7A-D667-41EF-B5BC-73CF4448711D}">
      <dgm:prSet/>
      <dgm:spPr/>
      <dgm:t>
        <a:bodyPr/>
        <a:lstStyle/>
        <a:p>
          <a:endParaRPr lang="en-US"/>
        </a:p>
      </dgm:t>
    </dgm:pt>
    <dgm:pt modelId="{C48F8BDB-2E85-4A4A-B110-9C1A17486B23}">
      <dgm:prSet/>
      <dgm:spPr/>
      <dgm:t>
        <a:bodyPr/>
        <a:lstStyle/>
        <a:p>
          <a:pPr rtl="0"/>
          <a:r>
            <a:rPr lang="en-US" dirty="0" smtClean="0"/>
            <a:t>Standard Alignment</a:t>
          </a:r>
          <a:endParaRPr lang="en-US" dirty="0"/>
        </a:p>
      </dgm:t>
    </dgm:pt>
    <dgm:pt modelId="{7847B95E-5246-4680-8934-C363AEC724A6}" type="parTrans" cxnId="{122AC6D2-6B8F-4D51-BC3E-B5325444195F}">
      <dgm:prSet/>
      <dgm:spPr/>
      <dgm:t>
        <a:bodyPr/>
        <a:lstStyle/>
        <a:p>
          <a:endParaRPr lang="en-US"/>
        </a:p>
      </dgm:t>
    </dgm:pt>
    <dgm:pt modelId="{67F4BDA8-CBFE-4B43-81A6-215CFA462377}" type="sibTrans" cxnId="{122AC6D2-6B8F-4D51-BC3E-B5325444195F}">
      <dgm:prSet/>
      <dgm:spPr/>
      <dgm:t>
        <a:bodyPr/>
        <a:lstStyle/>
        <a:p>
          <a:endParaRPr lang="en-US"/>
        </a:p>
      </dgm:t>
    </dgm:pt>
    <dgm:pt modelId="{1B3A45A3-EB4C-4918-AAD1-C49428E3FB60}" type="pres">
      <dgm:prSet presAssocID="{F4080154-9FDE-4E31-9521-F8201C1ED205}" presName="compositeShape" presStyleCnt="0">
        <dgm:presLayoutVars>
          <dgm:chMax val="7"/>
          <dgm:dir/>
          <dgm:resizeHandles val="exact"/>
        </dgm:presLayoutVars>
      </dgm:prSet>
      <dgm:spPr/>
      <dgm:t>
        <a:bodyPr/>
        <a:lstStyle/>
        <a:p>
          <a:endParaRPr lang="en-US"/>
        </a:p>
      </dgm:t>
    </dgm:pt>
    <dgm:pt modelId="{2EBBFA9A-D10B-4FC0-AF06-638A3B183D52}" type="pres">
      <dgm:prSet presAssocID="{E3D2785B-3338-4687-949C-8EB9D9E46B1C}" presName="circ1" presStyleLbl="vennNode1" presStyleIdx="0" presStyleCnt="6"/>
      <dgm:spPr/>
    </dgm:pt>
    <dgm:pt modelId="{1F31FC91-83A1-4151-9D77-C34921D36B84}" type="pres">
      <dgm:prSet presAssocID="{E3D2785B-3338-4687-949C-8EB9D9E46B1C}" presName="circ1Tx" presStyleLbl="revTx" presStyleIdx="0" presStyleCnt="0">
        <dgm:presLayoutVars>
          <dgm:chMax val="0"/>
          <dgm:chPref val="0"/>
          <dgm:bulletEnabled val="1"/>
        </dgm:presLayoutVars>
      </dgm:prSet>
      <dgm:spPr/>
      <dgm:t>
        <a:bodyPr/>
        <a:lstStyle/>
        <a:p>
          <a:endParaRPr lang="en-US"/>
        </a:p>
      </dgm:t>
    </dgm:pt>
    <dgm:pt modelId="{B8DA787E-EA16-4980-B878-A311D889EE80}" type="pres">
      <dgm:prSet presAssocID="{ABCE6ABF-3D52-43BD-BBE1-667A9190D765}" presName="circ2" presStyleLbl="vennNode1" presStyleIdx="1" presStyleCnt="6"/>
      <dgm:spPr/>
    </dgm:pt>
    <dgm:pt modelId="{D64BF306-C865-43D8-9618-431D6D96537C}" type="pres">
      <dgm:prSet presAssocID="{ABCE6ABF-3D52-43BD-BBE1-667A9190D765}" presName="circ2Tx" presStyleLbl="revTx" presStyleIdx="0" presStyleCnt="0">
        <dgm:presLayoutVars>
          <dgm:chMax val="0"/>
          <dgm:chPref val="0"/>
          <dgm:bulletEnabled val="1"/>
        </dgm:presLayoutVars>
      </dgm:prSet>
      <dgm:spPr/>
      <dgm:t>
        <a:bodyPr/>
        <a:lstStyle/>
        <a:p>
          <a:endParaRPr lang="en-US"/>
        </a:p>
      </dgm:t>
    </dgm:pt>
    <dgm:pt modelId="{B0F4CC0C-2E4B-415D-BE32-20050FEFA92F}" type="pres">
      <dgm:prSet presAssocID="{49235F95-E43A-4FD9-9FDB-C9A8D17E7D29}" presName="circ3" presStyleLbl="vennNode1" presStyleIdx="2" presStyleCnt="6"/>
      <dgm:spPr/>
    </dgm:pt>
    <dgm:pt modelId="{1ADC79A6-E589-4749-B76F-4BB21FA13EFC}" type="pres">
      <dgm:prSet presAssocID="{49235F95-E43A-4FD9-9FDB-C9A8D17E7D29}" presName="circ3Tx" presStyleLbl="revTx" presStyleIdx="0" presStyleCnt="0">
        <dgm:presLayoutVars>
          <dgm:chMax val="0"/>
          <dgm:chPref val="0"/>
          <dgm:bulletEnabled val="1"/>
        </dgm:presLayoutVars>
      </dgm:prSet>
      <dgm:spPr/>
      <dgm:t>
        <a:bodyPr/>
        <a:lstStyle/>
        <a:p>
          <a:endParaRPr lang="en-US"/>
        </a:p>
      </dgm:t>
    </dgm:pt>
    <dgm:pt modelId="{DED208B3-D807-43AB-A0DF-491C5BCD9F78}" type="pres">
      <dgm:prSet presAssocID="{57594869-8BD7-419A-9684-180513927166}" presName="circ4" presStyleLbl="vennNode1" presStyleIdx="3" presStyleCnt="6"/>
      <dgm:spPr/>
    </dgm:pt>
    <dgm:pt modelId="{737E1B65-C10C-4C5C-9906-7E401277E995}" type="pres">
      <dgm:prSet presAssocID="{57594869-8BD7-419A-9684-180513927166}" presName="circ4Tx" presStyleLbl="revTx" presStyleIdx="0" presStyleCnt="0">
        <dgm:presLayoutVars>
          <dgm:chMax val="0"/>
          <dgm:chPref val="0"/>
          <dgm:bulletEnabled val="1"/>
        </dgm:presLayoutVars>
      </dgm:prSet>
      <dgm:spPr/>
      <dgm:t>
        <a:bodyPr/>
        <a:lstStyle/>
        <a:p>
          <a:endParaRPr lang="en-US"/>
        </a:p>
      </dgm:t>
    </dgm:pt>
    <dgm:pt modelId="{754F75AD-C387-47BB-8A36-64F0400A235B}" type="pres">
      <dgm:prSet presAssocID="{F6636D91-CDC4-4BB3-B39A-2E1C63D8B360}" presName="circ5" presStyleLbl="vennNode1" presStyleIdx="4" presStyleCnt="6"/>
      <dgm:spPr/>
    </dgm:pt>
    <dgm:pt modelId="{EEBC6653-83E5-415D-B461-68FF172F057F}" type="pres">
      <dgm:prSet presAssocID="{F6636D91-CDC4-4BB3-B39A-2E1C63D8B360}" presName="circ5Tx" presStyleLbl="revTx" presStyleIdx="0" presStyleCnt="0">
        <dgm:presLayoutVars>
          <dgm:chMax val="0"/>
          <dgm:chPref val="0"/>
          <dgm:bulletEnabled val="1"/>
        </dgm:presLayoutVars>
      </dgm:prSet>
      <dgm:spPr/>
      <dgm:t>
        <a:bodyPr/>
        <a:lstStyle/>
        <a:p>
          <a:endParaRPr lang="en-US"/>
        </a:p>
      </dgm:t>
    </dgm:pt>
    <dgm:pt modelId="{DEF4F749-3B94-41F8-ADAB-CECC251A6AF5}" type="pres">
      <dgm:prSet presAssocID="{C48F8BDB-2E85-4A4A-B110-9C1A17486B23}" presName="circ6" presStyleLbl="vennNode1" presStyleIdx="5" presStyleCnt="6"/>
      <dgm:spPr/>
    </dgm:pt>
    <dgm:pt modelId="{1C47C07D-1752-467A-B0DB-59A5FD42F53D}" type="pres">
      <dgm:prSet presAssocID="{C48F8BDB-2E85-4A4A-B110-9C1A17486B23}" presName="circ6Tx" presStyleLbl="revTx" presStyleIdx="0" presStyleCnt="0">
        <dgm:presLayoutVars>
          <dgm:chMax val="0"/>
          <dgm:chPref val="0"/>
          <dgm:bulletEnabled val="1"/>
        </dgm:presLayoutVars>
      </dgm:prSet>
      <dgm:spPr/>
      <dgm:t>
        <a:bodyPr/>
        <a:lstStyle/>
        <a:p>
          <a:endParaRPr lang="en-US"/>
        </a:p>
      </dgm:t>
    </dgm:pt>
  </dgm:ptLst>
  <dgm:cxnLst>
    <dgm:cxn modelId="{021B212C-CCF9-4234-917D-729ECF608110}" type="presOf" srcId="{F6636D91-CDC4-4BB3-B39A-2E1C63D8B360}" destId="{EEBC6653-83E5-415D-B461-68FF172F057F}" srcOrd="0" destOrd="0" presId="urn:microsoft.com/office/officeart/2005/8/layout/venn1"/>
    <dgm:cxn modelId="{5F2B7FD5-ACD5-4000-8C1A-6D9C0A864E6F}" type="presOf" srcId="{49235F95-E43A-4FD9-9FDB-C9A8D17E7D29}" destId="{1ADC79A6-E589-4749-B76F-4BB21FA13EFC}" srcOrd="0" destOrd="0" presId="urn:microsoft.com/office/officeart/2005/8/layout/venn1"/>
    <dgm:cxn modelId="{9D4ACD91-078C-4031-BC26-20318D599C43}" srcId="{F4080154-9FDE-4E31-9521-F8201C1ED205}" destId="{E3D2785B-3338-4687-949C-8EB9D9E46B1C}" srcOrd="0" destOrd="0" parTransId="{41487FFA-845D-46FB-8C2D-B1FFC00DDB3C}" sibTransId="{88E03484-DA50-45CC-BF33-904697680C1E}"/>
    <dgm:cxn modelId="{3B3262DF-7C77-4F79-AAAD-1D06DC9B6E4E}" type="presOf" srcId="{E3D2785B-3338-4687-949C-8EB9D9E46B1C}" destId="{1F31FC91-83A1-4151-9D77-C34921D36B84}" srcOrd="0" destOrd="0" presId="urn:microsoft.com/office/officeart/2005/8/layout/venn1"/>
    <dgm:cxn modelId="{E5CDD456-1E13-407A-A28F-352B7E8A5687}" srcId="{F4080154-9FDE-4E31-9521-F8201C1ED205}" destId="{ABCE6ABF-3D52-43BD-BBE1-667A9190D765}" srcOrd="1" destOrd="0" parTransId="{0926E980-D4CB-460F-B051-9F7E9BFB7621}" sibTransId="{B4130D7E-2DAF-4190-A4D1-F9D0D389092C}"/>
    <dgm:cxn modelId="{C3D494A7-43C4-4804-A303-7625C0F790BB}" type="presOf" srcId="{ABCE6ABF-3D52-43BD-BBE1-667A9190D765}" destId="{D64BF306-C865-43D8-9618-431D6D96537C}" srcOrd="0" destOrd="0" presId="urn:microsoft.com/office/officeart/2005/8/layout/venn1"/>
    <dgm:cxn modelId="{122AC6D2-6B8F-4D51-BC3E-B5325444195F}" srcId="{F4080154-9FDE-4E31-9521-F8201C1ED205}" destId="{C48F8BDB-2E85-4A4A-B110-9C1A17486B23}" srcOrd="5" destOrd="0" parTransId="{7847B95E-5246-4680-8934-C363AEC724A6}" sibTransId="{67F4BDA8-CBFE-4B43-81A6-215CFA462377}"/>
    <dgm:cxn modelId="{1F6EAF35-B078-44A2-908D-1DDF45B335F4}" srcId="{F4080154-9FDE-4E31-9521-F8201C1ED205}" destId="{49235F95-E43A-4FD9-9FDB-C9A8D17E7D29}" srcOrd="2" destOrd="0" parTransId="{E1D3245F-08E4-47EE-9CBA-B40B29ED7F43}" sibTransId="{EBB63FD9-3462-4B70-982C-A0BC348A4AB9}"/>
    <dgm:cxn modelId="{750D7A7A-D667-41EF-B5BC-73CF4448711D}" srcId="{F4080154-9FDE-4E31-9521-F8201C1ED205}" destId="{F6636D91-CDC4-4BB3-B39A-2E1C63D8B360}" srcOrd="4" destOrd="0" parTransId="{EED53719-1C2A-4898-AA9A-FC9C6E82EFBF}" sibTransId="{C3ED90A5-7B86-40E5-94C0-3D6BAB334BE5}"/>
    <dgm:cxn modelId="{A0FAAF7A-48D8-4090-B00E-1D227ED0B934}" srcId="{F4080154-9FDE-4E31-9521-F8201C1ED205}" destId="{57594869-8BD7-419A-9684-180513927166}" srcOrd="3" destOrd="0" parTransId="{421236A7-3C75-4B6B-B937-A73A668373D0}" sibTransId="{59A1E1D9-F01A-43ED-9033-50AA7D1C42B0}"/>
    <dgm:cxn modelId="{1B00894C-783B-4CE3-B063-50E54B4F4170}" type="presOf" srcId="{C48F8BDB-2E85-4A4A-B110-9C1A17486B23}" destId="{1C47C07D-1752-467A-B0DB-59A5FD42F53D}" srcOrd="0" destOrd="0" presId="urn:microsoft.com/office/officeart/2005/8/layout/venn1"/>
    <dgm:cxn modelId="{F9733794-D429-42AA-856E-70E580BD1B72}" type="presOf" srcId="{57594869-8BD7-419A-9684-180513927166}" destId="{737E1B65-C10C-4C5C-9906-7E401277E995}" srcOrd="0" destOrd="0" presId="urn:microsoft.com/office/officeart/2005/8/layout/venn1"/>
    <dgm:cxn modelId="{8C386C52-4350-4598-8C33-6064E85E6297}" type="presOf" srcId="{F4080154-9FDE-4E31-9521-F8201C1ED205}" destId="{1B3A45A3-EB4C-4918-AAD1-C49428E3FB60}" srcOrd="0" destOrd="0" presId="urn:microsoft.com/office/officeart/2005/8/layout/venn1"/>
    <dgm:cxn modelId="{1E046A67-A834-4591-B00C-247BA1535717}" type="presParOf" srcId="{1B3A45A3-EB4C-4918-AAD1-C49428E3FB60}" destId="{2EBBFA9A-D10B-4FC0-AF06-638A3B183D52}" srcOrd="0" destOrd="0" presId="urn:microsoft.com/office/officeart/2005/8/layout/venn1"/>
    <dgm:cxn modelId="{B46BBD74-115E-4E52-8ECE-369BE521ED6E}" type="presParOf" srcId="{1B3A45A3-EB4C-4918-AAD1-C49428E3FB60}" destId="{1F31FC91-83A1-4151-9D77-C34921D36B84}" srcOrd="1" destOrd="0" presId="urn:microsoft.com/office/officeart/2005/8/layout/venn1"/>
    <dgm:cxn modelId="{BAD94E03-AE18-43E1-9E9A-B1BAAA6427B1}" type="presParOf" srcId="{1B3A45A3-EB4C-4918-AAD1-C49428E3FB60}" destId="{B8DA787E-EA16-4980-B878-A311D889EE80}" srcOrd="2" destOrd="0" presId="urn:microsoft.com/office/officeart/2005/8/layout/venn1"/>
    <dgm:cxn modelId="{AA510B04-FC92-482B-91A4-1E5F65A39C26}" type="presParOf" srcId="{1B3A45A3-EB4C-4918-AAD1-C49428E3FB60}" destId="{D64BF306-C865-43D8-9618-431D6D96537C}" srcOrd="3" destOrd="0" presId="urn:microsoft.com/office/officeart/2005/8/layout/venn1"/>
    <dgm:cxn modelId="{9F7CFC03-67CF-4E0B-84B4-82D1B52422D7}" type="presParOf" srcId="{1B3A45A3-EB4C-4918-AAD1-C49428E3FB60}" destId="{B0F4CC0C-2E4B-415D-BE32-20050FEFA92F}" srcOrd="4" destOrd="0" presId="urn:microsoft.com/office/officeart/2005/8/layout/venn1"/>
    <dgm:cxn modelId="{1D47CE13-F05C-4D63-81A0-D26A48A42A60}" type="presParOf" srcId="{1B3A45A3-EB4C-4918-AAD1-C49428E3FB60}" destId="{1ADC79A6-E589-4749-B76F-4BB21FA13EFC}" srcOrd="5" destOrd="0" presId="urn:microsoft.com/office/officeart/2005/8/layout/venn1"/>
    <dgm:cxn modelId="{992F7E8F-E505-40E5-B239-2E944A483A32}" type="presParOf" srcId="{1B3A45A3-EB4C-4918-AAD1-C49428E3FB60}" destId="{DED208B3-D807-43AB-A0DF-491C5BCD9F78}" srcOrd="6" destOrd="0" presId="urn:microsoft.com/office/officeart/2005/8/layout/venn1"/>
    <dgm:cxn modelId="{68BCA22C-2818-4BA6-8540-2FD342473899}" type="presParOf" srcId="{1B3A45A3-EB4C-4918-AAD1-C49428E3FB60}" destId="{737E1B65-C10C-4C5C-9906-7E401277E995}" srcOrd="7" destOrd="0" presId="urn:microsoft.com/office/officeart/2005/8/layout/venn1"/>
    <dgm:cxn modelId="{998F378F-D71A-4473-BD1D-C0EC1B422667}" type="presParOf" srcId="{1B3A45A3-EB4C-4918-AAD1-C49428E3FB60}" destId="{754F75AD-C387-47BB-8A36-64F0400A235B}" srcOrd="8" destOrd="0" presId="urn:microsoft.com/office/officeart/2005/8/layout/venn1"/>
    <dgm:cxn modelId="{C371B80E-67EA-4850-908E-7ADE4AE27C34}" type="presParOf" srcId="{1B3A45A3-EB4C-4918-AAD1-C49428E3FB60}" destId="{EEBC6653-83E5-415D-B461-68FF172F057F}" srcOrd="9" destOrd="0" presId="urn:microsoft.com/office/officeart/2005/8/layout/venn1"/>
    <dgm:cxn modelId="{3603734F-787D-4A16-B588-2802341CF8AD}" type="presParOf" srcId="{1B3A45A3-EB4C-4918-AAD1-C49428E3FB60}" destId="{DEF4F749-3B94-41F8-ADAB-CECC251A6AF5}" srcOrd="10" destOrd="0" presId="urn:microsoft.com/office/officeart/2005/8/layout/venn1"/>
    <dgm:cxn modelId="{3DA8EEB6-C263-4BF3-A4D3-5ADF373F40C5}" type="presParOf" srcId="{1B3A45A3-EB4C-4918-AAD1-C49428E3FB60}" destId="{1C47C07D-1752-467A-B0DB-59A5FD42F53D}" srcOrd="11"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64F11F-053D-4303-B1FA-AC8057C998E9}" type="doc">
      <dgm:prSet loTypeId="urn:microsoft.com/office/officeart/2005/8/layout/venn1" loCatId="relationship" qsTypeId="urn:microsoft.com/office/officeart/2005/8/quickstyle/simple1" qsCatId="simple" csTypeId="urn:microsoft.com/office/officeart/2005/8/colors/accent1_2#2" csCatId="accent1" phldr="1"/>
      <dgm:spPr/>
    </dgm:pt>
    <dgm:pt modelId="{B5F654B1-7645-48D5-A1C6-04E84CA65790}">
      <dgm:prSet phldrT="[Text]" custT="1"/>
      <dgm:spPr/>
      <dgm:t>
        <a:bodyPr/>
        <a:lstStyle/>
        <a:p>
          <a:pPr algn="l">
            <a:spcAft>
              <a:spcPts val="0"/>
            </a:spcAft>
          </a:pPr>
          <a:r>
            <a:rPr lang="en-US" sz="1200" u="sng" dirty="0" smtClean="0">
              <a:latin typeface="Arial Narrow" pitchFamily="34" charset="0"/>
            </a:rPr>
            <a:t>Project Based Learning</a:t>
          </a:r>
        </a:p>
        <a:p>
          <a:pPr algn="l">
            <a:spcAft>
              <a:spcPts val="0"/>
            </a:spcAft>
          </a:pPr>
          <a:endParaRPr lang="en-US" sz="1200" u="sng" dirty="0" smtClean="0">
            <a:latin typeface="Arial Narrow" pitchFamily="34" charset="0"/>
          </a:endParaRPr>
        </a:p>
        <a:p>
          <a:pPr algn="l">
            <a:spcAft>
              <a:spcPts val="0"/>
            </a:spcAft>
          </a:pPr>
          <a:r>
            <a:rPr lang="en-US" sz="1200" u="none" dirty="0" smtClean="0">
              <a:latin typeface="Arial Narrow" pitchFamily="34" charset="0"/>
            </a:rPr>
            <a:t>- Project Based Learning </a:t>
          </a:r>
          <a:r>
            <a:rPr lang="en-US" sz="1200" b="0" i="0" dirty="0" smtClean="0">
              <a:latin typeface="Arial Narrow" pitchFamily="34" charset="0"/>
            </a:rPr>
            <a:t>is an instructional </a:t>
          </a:r>
        </a:p>
        <a:p>
          <a:pPr algn="l">
            <a:spcAft>
              <a:spcPts val="0"/>
            </a:spcAft>
          </a:pPr>
          <a:r>
            <a:rPr lang="en-US" sz="1200" b="0" i="0" dirty="0" smtClean="0">
              <a:latin typeface="Arial Narrow" pitchFamily="34" charset="0"/>
            </a:rPr>
            <a:t>strategy in which students work in cooperative </a:t>
          </a:r>
        </a:p>
        <a:p>
          <a:pPr algn="l">
            <a:spcAft>
              <a:spcPts val="0"/>
            </a:spcAft>
          </a:pPr>
          <a:r>
            <a:rPr lang="en-US" sz="1200" b="0" i="0" dirty="0" smtClean="0">
              <a:latin typeface="Arial Narrow" pitchFamily="34" charset="0"/>
            </a:rPr>
            <a:t>learning groups to create a product, </a:t>
          </a:r>
        </a:p>
        <a:p>
          <a:pPr algn="l">
            <a:spcAft>
              <a:spcPts val="0"/>
            </a:spcAft>
          </a:pPr>
          <a:r>
            <a:rPr lang="en-US" sz="1200" b="0" i="0" dirty="0" smtClean="0">
              <a:latin typeface="Arial Narrow" pitchFamily="34" charset="0"/>
            </a:rPr>
            <a:t>presentation, or performance. </a:t>
          </a:r>
        </a:p>
        <a:p>
          <a:pPr algn="l">
            <a:spcAft>
              <a:spcPts val="0"/>
            </a:spcAft>
          </a:pPr>
          <a:endParaRPr lang="en-US" sz="1200" b="0" i="0" dirty="0" smtClean="0">
            <a:latin typeface="Arial Narrow" pitchFamily="34" charset="0"/>
          </a:endParaRPr>
        </a:p>
        <a:p>
          <a:pPr algn="l">
            <a:spcAft>
              <a:spcPts val="0"/>
            </a:spcAft>
          </a:pPr>
          <a:r>
            <a:rPr lang="en-US" sz="1200" b="0" i="0" dirty="0" smtClean="0">
              <a:latin typeface="Arial Narrow" pitchFamily="34" charset="0"/>
            </a:rPr>
            <a:t>-Project Based Learning typically engages </a:t>
          </a:r>
        </a:p>
        <a:p>
          <a:pPr algn="l">
            <a:spcAft>
              <a:spcPts val="0"/>
            </a:spcAft>
          </a:pPr>
          <a:r>
            <a:rPr lang="en-US" sz="1200" b="0" i="0" dirty="0" smtClean="0">
              <a:latin typeface="Arial Narrow" pitchFamily="34" charset="0"/>
            </a:rPr>
            <a:t>students with a question .  That question is </a:t>
          </a:r>
        </a:p>
        <a:p>
          <a:pPr algn="l">
            <a:spcAft>
              <a:spcPts val="0"/>
            </a:spcAft>
          </a:pPr>
          <a:r>
            <a:rPr lang="en-US" sz="1200" b="0" i="0" dirty="0" smtClean="0">
              <a:latin typeface="Arial Narrow" pitchFamily="34" charset="0"/>
            </a:rPr>
            <a:t>then used to create a final product that </a:t>
          </a:r>
        </a:p>
        <a:p>
          <a:pPr algn="l">
            <a:spcAft>
              <a:spcPts val="0"/>
            </a:spcAft>
          </a:pPr>
          <a:r>
            <a:rPr lang="en-US" sz="1200" b="0" i="0" dirty="0" smtClean="0">
              <a:latin typeface="Arial Narrow" pitchFamily="34" charset="0"/>
            </a:rPr>
            <a:t>somehow answers the question.</a:t>
          </a:r>
        </a:p>
        <a:p>
          <a:pPr algn="l">
            <a:spcAft>
              <a:spcPts val="0"/>
            </a:spcAft>
          </a:pPr>
          <a:endParaRPr lang="en-US" sz="1200" b="0" i="0" u="none" dirty="0" smtClean="0">
            <a:latin typeface="Arial Narrow" pitchFamily="34" charset="0"/>
          </a:endParaRPr>
        </a:p>
        <a:p>
          <a:pPr algn="l">
            <a:spcAft>
              <a:spcPts val="0"/>
            </a:spcAft>
          </a:pPr>
          <a:r>
            <a:rPr lang="en-US" sz="1200" b="0" i="0" u="none" dirty="0" smtClean="0">
              <a:latin typeface="Arial Narrow" pitchFamily="34" charset="0"/>
            </a:rPr>
            <a:t>-  </a:t>
          </a:r>
          <a:r>
            <a:rPr lang="en-US" sz="1400" b="0" i="0" u="none" dirty="0" smtClean="0">
              <a:solidFill>
                <a:srgbClr val="FF0000"/>
              </a:solidFill>
              <a:latin typeface="Arial Narrow" pitchFamily="34" charset="0"/>
            </a:rPr>
            <a:t>Focuses more on the final product, than</a:t>
          </a:r>
        </a:p>
        <a:p>
          <a:pPr algn="l">
            <a:spcAft>
              <a:spcPts val="0"/>
            </a:spcAft>
          </a:pPr>
          <a:r>
            <a:rPr lang="en-US" sz="1400" b="0" i="0" u="none" dirty="0" smtClean="0">
              <a:solidFill>
                <a:srgbClr val="FF0000"/>
              </a:solidFill>
              <a:latin typeface="Arial Narrow" pitchFamily="34" charset="0"/>
            </a:rPr>
            <a:t> the process of creating it.</a:t>
          </a:r>
          <a:endParaRPr lang="en-US" sz="1400" u="none" dirty="0">
            <a:solidFill>
              <a:srgbClr val="FF0000"/>
            </a:solidFill>
            <a:latin typeface="Arial Narrow" pitchFamily="34" charset="0"/>
          </a:endParaRPr>
        </a:p>
      </dgm:t>
    </dgm:pt>
    <dgm:pt modelId="{C61C9249-9F00-4F04-AEA4-6853B2552AB8}" type="parTrans" cxnId="{33F2E8BB-4CE4-4AC6-B3F8-C11471DA2FA5}">
      <dgm:prSet/>
      <dgm:spPr/>
      <dgm:t>
        <a:bodyPr/>
        <a:lstStyle/>
        <a:p>
          <a:endParaRPr lang="en-US"/>
        </a:p>
      </dgm:t>
    </dgm:pt>
    <dgm:pt modelId="{18C88259-3FE3-4C53-89AB-9BBF793646AC}" type="sibTrans" cxnId="{33F2E8BB-4CE4-4AC6-B3F8-C11471DA2FA5}">
      <dgm:prSet/>
      <dgm:spPr/>
      <dgm:t>
        <a:bodyPr/>
        <a:lstStyle/>
        <a:p>
          <a:endParaRPr lang="en-US"/>
        </a:p>
      </dgm:t>
    </dgm:pt>
    <dgm:pt modelId="{13E5BDE7-05CB-4F8A-BCDF-735069F52878}">
      <dgm:prSet phldrT="[Text]" custT="1"/>
      <dgm:spPr/>
      <dgm:t>
        <a:bodyPr/>
        <a:lstStyle/>
        <a:p>
          <a:pPr algn="r"/>
          <a:r>
            <a:rPr lang="en-US" sz="1400" u="sng" dirty="0" smtClean="0">
              <a:latin typeface="Arial Narrow" pitchFamily="34" charset="0"/>
            </a:rPr>
            <a:t>Problem Based Learning</a:t>
          </a:r>
        </a:p>
        <a:p>
          <a:pPr algn="r"/>
          <a:endParaRPr lang="en-US" sz="1400" u="sng" dirty="0" smtClean="0">
            <a:latin typeface="Arial Narrow" pitchFamily="34" charset="0"/>
          </a:endParaRPr>
        </a:p>
        <a:p>
          <a:pPr algn="r"/>
          <a:r>
            <a:rPr lang="en-US" sz="1400" u="none" dirty="0" smtClean="0">
              <a:latin typeface="Arial Narrow" pitchFamily="34" charset="0"/>
            </a:rPr>
            <a:t>  -Problem Based Learning </a:t>
          </a:r>
          <a:r>
            <a:rPr lang="en-US" sz="1400" b="0" i="0" dirty="0" smtClean="0">
              <a:latin typeface="Arial Narrow" pitchFamily="34" charset="0"/>
            </a:rPr>
            <a:t>is an instructional                                                     strategy in which students work in cooperative learning groups to investigate and resolve a problem.</a:t>
          </a:r>
        </a:p>
        <a:p>
          <a:pPr algn="r"/>
          <a:endParaRPr lang="en-US" sz="1400" b="0" i="0" dirty="0" smtClean="0">
            <a:latin typeface="Arial Narrow" pitchFamily="34" charset="0"/>
          </a:endParaRPr>
        </a:p>
        <a:p>
          <a:pPr algn="r"/>
          <a:r>
            <a:rPr lang="en-US" sz="1400" b="0" i="0" dirty="0" smtClean="0">
              <a:latin typeface="Arial Narrow" pitchFamily="34" charset="0"/>
            </a:rPr>
            <a:t>       - </a:t>
          </a:r>
          <a:r>
            <a:rPr lang="en-US" sz="1200" b="0" i="0" dirty="0" smtClean="0">
              <a:latin typeface="Arial Narrow" pitchFamily="34" charset="0"/>
            </a:rPr>
            <a:t>Problem Based Learning problems are typically based on real-world issues or situations.   Students are able to apply prior knowledge and experiences to the problem at hand.</a:t>
          </a:r>
        </a:p>
        <a:p>
          <a:pPr algn="r"/>
          <a:endParaRPr lang="en-US" sz="1400" b="0" i="0" dirty="0" smtClean="0">
            <a:latin typeface="Arial Narrow" pitchFamily="34" charset="0"/>
          </a:endParaRPr>
        </a:p>
        <a:p>
          <a:pPr algn="r"/>
          <a:r>
            <a:rPr lang="en-US" sz="1400" b="0" i="0" u="none" dirty="0" smtClean="0">
              <a:latin typeface="Arial Narrow" pitchFamily="34" charset="0"/>
            </a:rPr>
            <a:t>-    </a:t>
          </a:r>
          <a:r>
            <a:rPr lang="en-US" sz="1400" b="0" i="0" u="none" dirty="0" smtClean="0">
              <a:solidFill>
                <a:srgbClr val="FF0000"/>
              </a:solidFill>
              <a:latin typeface="Arial Narrow" pitchFamily="34" charset="0"/>
            </a:rPr>
            <a:t>Focuses more on the process of problem solving, rather than the outcome.</a:t>
          </a:r>
          <a:endParaRPr lang="en-US" sz="1400" b="0" u="none" dirty="0">
            <a:solidFill>
              <a:srgbClr val="FF0000"/>
            </a:solidFill>
            <a:latin typeface="Arial Narrow" pitchFamily="34" charset="0"/>
          </a:endParaRPr>
        </a:p>
      </dgm:t>
    </dgm:pt>
    <dgm:pt modelId="{B6C940B0-12A6-4144-8155-0DEC2A0DF1BA}" type="parTrans" cxnId="{C90110C8-074E-487D-B905-38BBCFA97806}">
      <dgm:prSet/>
      <dgm:spPr/>
      <dgm:t>
        <a:bodyPr/>
        <a:lstStyle/>
        <a:p>
          <a:endParaRPr lang="en-US"/>
        </a:p>
      </dgm:t>
    </dgm:pt>
    <dgm:pt modelId="{0426357B-487D-4285-AD99-0DF45EE5A67D}" type="sibTrans" cxnId="{C90110C8-074E-487D-B905-38BBCFA97806}">
      <dgm:prSet/>
      <dgm:spPr/>
      <dgm:t>
        <a:bodyPr/>
        <a:lstStyle/>
        <a:p>
          <a:endParaRPr lang="en-US"/>
        </a:p>
      </dgm:t>
    </dgm:pt>
    <dgm:pt modelId="{C455DCDA-1F7A-43B9-989D-B0AC6648FB7C}" type="pres">
      <dgm:prSet presAssocID="{5C64F11F-053D-4303-B1FA-AC8057C998E9}" presName="compositeShape" presStyleCnt="0">
        <dgm:presLayoutVars>
          <dgm:chMax val="7"/>
          <dgm:dir/>
          <dgm:resizeHandles val="exact"/>
        </dgm:presLayoutVars>
      </dgm:prSet>
      <dgm:spPr/>
    </dgm:pt>
    <dgm:pt modelId="{C09C119D-885C-45FD-B958-5FA713278236}" type="pres">
      <dgm:prSet presAssocID="{B5F654B1-7645-48D5-A1C6-04E84CA65790}" presName="circ1" presStyleLbl="vennNode1" presStyleIdx="0" presStyleCnt="2" custScaleX="108846" custLinFactNeighborX="-548" custLinFactNeighborY="-7029"/>
      <dgm:spPr/>
      <dgm:t>
        <a:bodyPr/>
        <a:lstStyle/>
        <a:p>
          <a:endParaRPr lang="en-US"/>
        </a:p>
      </dgm:t>
    </dgm:pt>
    <dgm:pt modelId="{34ADA5DF-6418-4BE6-80A1-D1BFFD4CB64E}" type="pres">
      <dgm:prSet presAssocID="{B5F654B1-7645-48D5-A1C6-04E84CA65790}" presName="circ1Tx" presStyleLbl="revTx" presStyleIdx="0" presStyleCnt="0">
        <dgm:presLayoutVars>
          <dgm:chMax val="0"/>
          <dgm:chPref val="0"/>
          <dgm:bulletEnabled val="1"/>
        </dgm:presLayoutVars>
      </dgm:prSet>
      <dgm:spPr/>
      <dgm:t>
        <a:bodyPr/>
        <a:lstStyle/>
        <a:p>
          <a:endParaRPr lang="en-US"/>
        </a:p>
      </dgm:t>
    </dgm:pt>
    <dgm:pt modelId="{68158300-4FDA-46A4-B721-6E97F9E3B8C2}" type="pres">
      <dgm:prSet presAssocID="{13E5BDE7-05CB-4F8A-BCDF-735069F52878}" presName="circ2" presStyleLbl="vennNode1" presStyleIdx="1" presStyleCnt="2" custScaleX="111791" custLinFactNeighborX="18116" custLinFactNeighborY="-2070"/>
      <dgm:spPr/>
      <dgm:t>
        <a:bodyPr/>
        <a:lstStyle/>
        <a:p>
          <a:endParaRPr lang="en-US"/>
        </a:p>
      </dgm:t>
    </dgm:pt>
    <dgm:pt modelId="{338AD10A-CD24-4272-B1DF-067B2C536C9D}" type="pres">
      <dgm:prSet presAssocID="{13E5BDE7-05CB-4F8A-BCDF-735069F52878}" presName="circ2Tx" presStyleLbl="revTx" presStyleIdx="0" presStyleCnt="0">
        <dgm:presLayoutVars>
          <dgm:chMax val="0"/>
          <dgm:chPref val="0"/>
          <dgm:bulletEnabled val="1"/>
        </dgm:presLayoutVars>
      </dgm:prSet>
      <dgm:spPr/>
      <dgm:t>
        <a:bodyPr/>
        <a:lstStyle/>
        <a:p>
          <a:endParaRPr lang="en-US"/>
        </a:p>
      </dgm:t>
    </dgm:pt>
  </dgm:ptLst>
  <dgm:cxnLst>
    <dgm:cxn modelId="{91DAA613-4BC0-4B36-8436-A5F31C41DF12}" type="presOf" srcId="{13E5BDE7-05CB-4F8A-BCDF-735069F52878}" destId="{68158300-4FDA-46A4-B721-6E97F9E3B8C2}" srcOrd="0" destOrd="0" presId="urn:microsoft.com/office/officeart/2005/8/layout/venn1"/>
    <dgm:cxn modelId="{C90110C8-074E-487D-B905-38BBCFA97806}" srcId="{5C64F11F-053D-4303-B1FA-AC8057C998E9}" destId="{13E5BDE7-05CB-4F8A-BCDF-735069F52878}" srcOrd="1" destOrd="0" parTransId="{B6C940B0-12A6-4144-8155-0DEC2A0DF1BA}" sibTransId="{0426357B-487D-4285-AD99-0DF45EE5A67D}"/>
    <dgm:cxn modelId="{0387F167-2E72-4D34-8EA2-078EA593DA6C}" type="presOf" srcId="{13E5BDE7-05CB-4F8A-BCDF-735069F52878}" destId="{338AD10A-CD24-4272-B1DF-067B2C536C9D}" srcOrd="1" destOrd="0" presId="urn:microsoft.com/office/officeart/2005/8/layout/venn1"/>
    <dgm:cxn modelId="{0934CE55-097D-44C8-A9A1-E78E6A2BBA7D}" type="presOf" srcId="{B5F654B1-7645-48D5-A1C6-04E84CA65790}" destId="{34ADA5DF-6418-4BE6-80A1-D1BFFD4CB64E}" srcOrd="1" destOrd="0" presId="urn:microsoft.com/office/officeart/2005/8/layout/venn1"/>
    <dgm:cxn modelId="{E378D842-6BB1-4093-91F6-AD14A830EFDE}" type="presOf" srcId="{5C64F11F-053D-4303-B1FA-AC8057C998E9}" destId="{C455DCDA-1F7A-43B9-989D-B0AC6648FB7C}" srcOrd="0" destOrd="0" presId="urn:microsoft.com/office/officeart/2005/8/layout/venn1"/>
    <dgm:cxn modelId="{BA00129D-0DE5-4E80-878A-0225A6BF9E81}" type="presOf" srcId="{B5F654B1-7645-48D5-A1C6-04E84CA65790}" destId="{C09C119D-885C-45FD-B958-5FA713278236}" srcOrd="0" destOrd="0" presId="urn:microsoft.com/office/officeart/2005/8/layout/venn1"/>
    <dgm:cxn modelId="{33F2E8BB-4CE4-4AC6-B3F8-C11471DA2FA5}" srcId="{5C64F11F-053D-4303-B1FA-AC8057C998E9}" destId="{B5F654B1-7645-48D5-A1C6-04E84CA65790}" srcOrd="0" destOrd="0" parTransId="{C61C9249-9F00-4F04-AEA4-6853B2552AB8}" sibTransId="{18C88259-3FE3-4C53-89AB-9BBF793646AC}"/>
    <dgm:cxn modelId="{5EC3AB49-A50A-4557-9004-CD26E1BE029A}" type="presParOf" srcId="{C455DCDA-1F7A-43B9-989D-B0AC6648FB7C}" destId="{C09C119D-885C-45FD-B958-5FA713278236}" srcOrd="0" destOrd="0" presId="urn:microsoft.com/office/officeart/2005/8/layout/venn1"/>
    <dgm:cxn modelId="{057F54B9-BDC5-4BEA-B3AC-673043373917}" type="presParOf" srcId="{C455DCDA-1F7A-43B9-989D-B0AC6648FB7C}" destId="{34ADA5DF-6418-4BE6-80A1-D1BFFD4CB64E}" srcOrd="1" destOrd="0" presId="urn:microsoft.com/office/officeart/2005/8/layout/venn1"/>
    <dgm:cxn modelId="{DD99D8AC-2DFF-4895-8214-791EDFABB483}" type="presParOf" srcId="{C455DCDA-1F7A-43B9-989D-B0AC6648FB7C}" destId="{68158300-4FDA-46A4-B721-6E97F9E3B8C2}" srcOrd="2" destOrd="0" presId="urn:microsoft.com/office/officeart/2005/8/layout/venn1"/>
    <dgm:cxn modelId="{C3FC88B2-4BFC-4FEF-B409-259AD9880D06}" type="presParOf" srcId="{C455DCDA-1F7A-43B9-989D-B0AC6648FB7C}" destId="{338AD10A-CD24-4272-B1DF-067B2C536C9D}"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F378BDF-C8CE-4583-A64C-45499A1058F1}" type="datetimeFigureOut">
              <a:rPr lang="en-US"/>
              <a:pPr>
                <a:defRPr/>
              </a:pPr>
              <a:t>4/5/11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7BAF1711-E9B7-4EC0-9B36-890208A0610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6A59A9-CF03-4B23-AF23-FF91FA81B3F7}" type="slidenum">
              <a:rPr lang="en-US">
                <a:ea typeface="ＭＳ Ｐゴシック" pitchFamily="-72" charset="-128"/>
                <a:cs typeface="ＭＳ Ｐゴシック" pitchFamily="-72" charset="-128"/>
              </a:rPr>
              <a:pPr fontAlgn="base">
                <a:spcBef>
                  <a:spcPct val="0"/>
                </a:spcBef>
                <a:spcAft>
                  <a:spcPct val="0"/>
                </a:spcAft>
              </a:pPr>
              <a:t>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C619DC-D99E-4D43-9055-A73250D40FF7}" type="slidenum">
              <a:rPr lang="en-US">
                <a:ea typeface="ＭＳ Ｐゴシック" pitchFamily="-72" charset="-128"/>
                <a:cs typeface="ＭＳ Ｐゴシック" pitchFamily="-72" charset="-128"/>
              </a:rPr>
              <a:pPr fontAlgn="base">
                <a:spcBef>
                  <a:spcPct val="0"/>
                </a:spcBef>
                <a:spcAft>
                  <a:spcPct val="0"/>
                </a:spcAft>
              </a:pPr>
              <a:t>10</a:t>
            </a:fld>
            <a:endParaRPr lang="en-US">
              <a:ea typeface="ＭＳ Ｐゴシック" pitchFamily="-72" charset="-128"/>
              <a:cs typeface="ＭＳ Ｐゴシック" pitchFamily="-72" charset="-128"/>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8353" name="Slide Image Placeholder 1"/>
          <p:cNvSpPr>
            <a:spLocks noGrp="1" noRot="1" noChangeAspect="1" noTextEdit="1"/>
          </p:cNvSpPr>
          <p:nvPr>
            <p:ph type="sldImg"/>
          </p:nvPr>
        </p:nvSpPr>
        <p:spPr bwMode="auto">
          <a:noFill/>
          <a:ln>
            <a:solidFill>
              <a:srgbClr val="000000"/>
            </a:solidFill>
            <a:miter lim="800000"/>
            <a:headEnd/>
            <a:tailEnd/>
          </a:ln>
        </p:spPr>
      </p:sp>
      <p:sp>
        <p:nvSpPr>
          <p:cNvPr id="2283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83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45E24D-3D22-4BE5-A287-26CAD233CE1D}" type="slidenum">
              <a:rPr lang="en-US">
                <a:ea typeface="ＭＳ Ｐゴシック" pitchFamily="-72" charset="-128"/>
                <a:cs typeface="ＭＳ Ｐゴシック" pitchFamily="-72" charset="-128"/>
              </a:rPr>
              <a:pPr fontAlgn="base">
                <a:spcBef>
                  <a:spcPct val="0"/>
                </a:spcBef>
                <a:spcAft>
                  <a:spcPct val="0"/>
                </a:spcAft>
              </a:pPr>
              <a:t>102</a:t>
            </a:fld>
            <a:endParaRPr lang="en-US">
              <a:ea typeface="ＭＳ Ｐゴシック" pitchFamily="-72" charset="-128"/>
              <a:cs typeface="ＭＳ Ｐゴシック" pitchFamily="-72" charset="-128"/>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0401"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0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B0DEB4-E449-494F-8675-6E18CCD8119B}" type="slidenum">
              <a:rPr lang="en-US">
                <a:ea typeface="ＭＳ Ｐゴシック" pitchFamily="-72" charset="-128"/>
                <a:cs typeface="ＭＳ Ｐゴシック" pitchFamily="-72" charset="-128"/>
              </a:rPr>
              <a:pPr fontAlgn="base">
                <a:spcBef>
                  <a:spcPct val="0"/>
                </a:spcBef>
                <a:spcAft>
                  <a:spcPct val="0"/>
                </a:spcAft>
              </a:pPr>
              <a:t>103</a:t>
            </a:fld>
            <a:endParaRPr lang="en-US">
              <a:ea typeface="ＭＳ Ｐゴシック" pitchFamily="-72" charset="-128"/>
              <a:cs typeface="ＭＳ Ｐゴシック" pitchFamily="-72" charset="-128"/>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2449" name="Slide Image Placeholder 1"/>
          <p:cNvSpPr>
            <a:spLocks noGrp="1" noRot="1" noChangeAspect="1" noTextEdit="1"/>
          </p:cNvSpPr>
          <p:nvPr>
            <p:ph type="sldImg"/>
          </p:nvPr>
        </p:nvSpPr>
        <p:spPr bwMode="auto">
          <a:noFill/>
          <a:ln>
            <a:solidFill>
              <a:srgbClr val="000000"/>
            </a:solidFill>
            <a:miter lim="800000"/>
            <a:headEnd/>
            <a:tailEnd/>
          </a:ln>
        </p:spPr>
      </p:sp>
      <p:sp>
        <p:nvSpPr>
          <p:cNvPr id="2324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24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2AFDF9-485F-4CD9-AC42-AE779AA1F171}" type="slidenum">
              <a:rPr lang="en-US">
                <a:ea typeface="ＭＳ Ｐゴシック" pitchFamily="-72" charset="-128"/>
                <a:cs typeface="ＭＳ Ｐゴシック" pitchFamily="-72" charset="-128"/>
              </a:rPr>
              <a:pPr fontAlgn="base">
                <a:spcBef>
                  <a:spcPct val="0"/>
                </a:spcBef>
                <a:spcAft>
                  <a:spcPct val="0"/>
                </a:spcAft>
              </a:pPr>
              <a:t>104</a:t>
            </a:fld>
            <a:endParaRPr lang="en-US">
              <a:ea typeface="ＭＳ Ｐゴシック" pitchFamily="-72" charset="-128"/>
              <a:cs typeface="ＭＳ Ｐゴシック" pitchFamily="-72" charset="-128"/>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4497" name="Slide Image Placeholder 1"/>
          <p:cNvSpPr>
            <a:spLocks noGrp="1" noRot="1" noChangeAspect="1" noTextEdit="1"/>
          </p:cNvSpPr>
          <p:nvPr>
            <p:ph type="sldImg"/>
          </p:nvPr>
        </p:nvSpPr>
        <p:spPr bwMode="auto">
          <a:noFill/>
          <a:ln>
            <a:solidFill>
              <a:srgbClr val="000000"/>
            </a:solidFill>
            <a:miter lim="800000"/>
            <a:headEnd/>
            <a:tailEnd/>
          </a:ln>
        </p:spPr>
      </p:sp>
      <p:sp>
        <p:nvSpPr>
          <p:cNvPr id="2344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44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C8350B-4058-4D63-9343-602E51D467C8}" type="slidenum">
              <a:rPr lang="en-US">
                <a:ea typeface="ＭＳ Ｐゴシック" pitchFamily="-72" charset="-128"/>
                <a:cs typeface="ＭＳ Ｐゴシック" pitchFamily="-72" charset="-128"/>
              </a:rPr>
              <a:pPr fontAlgn="base">
                <a:spcBef>
                  <a:spcPct val="0"/>
                </a:spcBef>
                <a:spcAft>
                  <a:spcPct val="0"/>
                </a:spcAft>
              </a:pPr>
              <a:t>105</a:t>
            </a:fld>
            <a:endParaRPr lang="en-US">
              <a:ea typeface="ＭＳ Ｐゴシック" pitchFamily="-72" charset="-128"/>
              <a:cs typeface="ＭＳ Ｐゴシック" pitchFamily="-72" charset="-128"/>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6545" name="Slide Image Placeholder 1"/>
          <p:cNvSpPr>
            <a:spLocks noGrp="1" noRot="1" noChangeAspect="1" noTextEdit="1"/>
          </p:cNvSpPr>
          <p:nvPr>
            <p:ph type="sldImg"/>
          </p:nvPr>
        </p:nvSpPr>
        <p:spPr bwMode="auto">
          <a:noFill/>
          <a:ln>
            <a:solidFill>
              <a:srgbClr val="000000"/>
            </a:solidFill>
            <a:miter lim="800000"/>
            <a:headEnd/>
            <a:tailEnd/>
          </a:ln>
        </p:spPr>
      </p:sp>
      <p:sp>
        <p:nvSpPr>
          <p:cNvPr id="2365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65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B7569A-7BB8-447F-82A3-8697113389D2}" type="slidenum">
              <a:rPr lang="en-US">
                <a:ea typeface="ＭＳ Ｐゴシック" pitchFamily="-72" charset="-128"/>
                <a:cs typeface="ＭＳ Ｐゴシック" pitchFamily="-72" charset="-128"/>
              </a:rPr>
              <a:pPr fontAlgn="base">
                <a:spcBef>
                  <a:spcPct val="0"/>
                </a:spcBef>
                <a:spcAft>
                  <a:spcPct val="0"/>
                </a:spcAft>
              </a:pPr>
              <a:t>106</a:t>
            </a:fld>
            <a:endParaRPr lang="en-US">
              <a:ea typeface="ＭＳ Ｐゴシック" pitchFamily="-72" charset="-128"/>
              <a:cs typeface="ＭＳ Ｐゴシック" pitchFamily="-72" charset="-128"/>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8593" name="Slide Image Placeholder 1"/>
          <p:cNvSpPr>
            <a:spLocks noGrp="1" noRot="1" noChangeAspect="1" noTextEdit="1"/>
          </p:cNvSpPr>
          <p:nvPr>
            <p:ph type="sldImg"/>
          </p:nvPr>
        </p:nvSpPr>
        <p:spPr bwMode="auto">
          <a:noFill/>
          <a:ln>
            <a:solidFill>
              <a:srgbClr val="000000"/>
            </a:solidFill>
            <a:miter lim="800000"/>
            <a:headEnd/>
            <a:tailEnd/>
          </a:ln>
        </p:spPr>
      </p:sp>
      <p:sp>
        <p:nvSpPr>
          <p:cNvPr id="2385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85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43009D-B391-4CB1-86E4-95C045161BA4}" type="slidenum">
              <a:rPr lang="en-US">
                <a:ea typeface="ＭＳ Ｐゴシック" pitchFamily="-72" charset="-128"/>
                <a:cs typeface="ＭＳ Ｐゴシック" pitchFamily="-72" charset="-128"/>
              </a:rPr>
              <a:pPr fontAlgn="base">
                <a:spcBef>
                  <a:spcPct val="0"/>
                </a:spcBef>
                <a:spcAft>
                  <a:spcPct val="0"/>
                </a:spcAft>
              </a:pPr>
              <a:t>107</a:t>
            </a:fld>
            <a:endParaRPr lang="en-US">
              <a:ea typeface="ＭＳ Ｐゴシック" pitchFamily="-72" charset="-128"/>
              <a:cs typeface="ＭＳ Ｐゴシック" pitchFamily="-72" charset="-128"/>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0641" name="Slide Image Placeholder 1"/>
          <p:cNvSpPr>
            <a:spLocks noGrp="1" noRot="1" noChangeAspect="1" noTextEdit="1"/>
          </p:cNvSpPr>
          <p:nvPr>
            <p:ph type="sldImg"/>
          </p:nvPr>
        </p:nvSpPr>
        <p:spPr bwMode="auto">
          <a:noFill/>
          <a:ln>
            <a:solidFill>
              <a:srgbClr val="000000"/>
            </a:solidFill>
            <a:miter lim="800000"/>
            <a:headEnd/>
            <a:tailEnd/>
          </a:ln>
        </p:spPr>
      </p:sp>
      <p:sp>
        <p:nvSpPr>
          <p:cNvPr id="2406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06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6BF7D1-5D1B-4312-8CFA-93CDCC5DA6CF}" type="slidenum">
              <a:rPr lang="en-US">
                <a:ea typeface="ＭＳ Ｐゴシック" pitchFamily="-72" charset="-128"/>
                <a:cs typeface="ＭＳ Ｐゴシック" pitchFamily="-72" charset="-128"/>
              </a:rPr>
              <a:pPr fontAlgn="base">
                <a:spcBef>
                  <a:spcPct val="0"/>
                </a:spcBef>
                <a:spcAft>
                  <a:spcPct val="0"/>
                </a:spcAft>
              </a:pPr>
              <a:t>108</a:t>
            </a:fld>
            <a:endParaRPr lang="en-US">
              <a:ea typeface="ＭＳ Ｐゴシック" pitchFamily="-72" charset="-128"/>
              <a:cs typeface="ＭＳ Ｐゴシック" pitchFamily="-72" charset="-128"/>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2689" name="Slide Image Placeholder 1"/>
          <p:cNvSpPr>
            <a:spLocks noGrp="1" noRot="1" noChangeAspect="1" noTextEdit="1"/>
          </p:cNvSpPr>
          <p:nvPr>
            <p:ph type="sldImg"/>
          </p:nvPr>
        </p:nvSpPr>
        <p:spPr bwMode="auto">
          <a:noFill/>
          <a:ln>
            <a:solidFill>
              <a:srgbClr val="000000"/>
            </a:solidFill>
            <a:miter lim="800000"/>
            <a:headEnd/>
            <a:tailEnd/>
          </a:ln>
        </p:spPr>
      </p:sp>
      <p:sp>
        <p:nvSpPr>
          <p:cNvPr id="2426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26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83E125-5F7C-40CF-8425-CA11CB084569}" type="slidenum">
              <a:rPr lang="en-US">
                <a:ea typeface="ＭＳ Ｐゴシック" pitchFamily="-72" charset="-128"/>
                <a:cs typeface="ＭＳ Ｐゴシック" pitchFamily="-72" charset="-128"/>
              </a:rPr>
              <a:pPr fontAlgn="base">
                <a:spcBef>
                  <a:spcPct val="0"/>
                </a:spcBef>
                <a:spcAft>
                  <a:spcPct val="0"/>
                </a:spcAft>
              </a:pPr>
              <a:t>109</a:t>
            </a:fld>
            <a:endParaRPr lang="en-US">
              <a:ea typeface="ＭＳ Ｐゴシック" pitchFamily="-72" charset="-128"/>
              <a:cs typeface="ＭＳ Ｐゴシック" pitchFamily="-72" charset="-128"/>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4737" name="Slide Image Placeholder 1"/>
          <p:cNvSpPr>
            <a:spLocks noGrp="1" noRot="1" noChangeAspect="1" noTextEdit="1"/>
          </p:cNvSpPr>
          <p:nvPr>
            <p:ph type="sldImg"/>
          </p:nvPr>
        </p:nvSpPr>
        <p:spPr bwMode="auto">
          <a:noFill/>
          <a:ln>
            <a:solidFill>
              <a:srgbClr val="000000"/>
            </a:solidFill>
            <a:miter lim="800000"/>
            <a:headEnd/>
            <a:tailEnd/>
          </a:ln>
        </p:spPr>
      </p:sp>
      <p:sp>
        <p:nvSpPr>
          <p:cNvPr id="2447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47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DD4251-93FC-418A-A0C4-E52235DA5C0E}" type="slidenum">
              <a:rPr lang="en-US">
                <a:ea typeface="ＭＳ Ｐゴシック" pitchFamily="-72" charset="-128"/>
                <a:cs typeface="ＭＳ Ｐゴシック" pitchFamily="-72" charset="-128"/>
              </a:rPr>
              <a:pPr fontAlgn="base">
                <a:spcBef>
                  <a:spcPct val="0"/>
                </a:spcBef>
                <a:spcAft>
                  <a:spcPct val="0"/>
                </a:spcAft>
              </a:pPr>
              <a:t>110</a:t>
            </a:fld>
            <a:endParaRPr lang="en-US">
              <a:ea typeface="ＭＳ Ｐゴシック" pitchFamily="-72" charset="-128"/>
              <a:cs typeface="ＭＳ Ｐゴシック" pitchFamily="-72" charset="-128"/>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6785" name="Slide Image Placeholder 1"/>
          <p:cNvSpPr>
            <a:spLocks noGrp="1" noRot="1" noChangeAspect="1" noTextEdit="1"/>
          </p:cNvSpPr>
          <p:nvPr>
            <p:ph type="sldImg"/>
          </p:nvPr>
        </p:nvSpPr>
        <p:spPr bwMode="auto">
          <a:noFill/>
          <a:ln>
            <a:solidFill>
              <a:srgbClr val="000000"/>
            </a:solidFill>
            <a:miter lim="800000"/>
            <a:headEnd/>
            <a:tailEnd/>
          </a:ln>
        </p:spPr>
      </p:sp>
      <p:sp>
        <p:nvSpPr>
          <p:cNvPr id="2467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67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593F05-0982-41DC-940E-23DCAD64DBFE}" type="slidenum">
              <a:rPr lang="en-US">
                <a:ea typeface="ＭＳ Ｐゴシック" pitchFamily="-72" charset="-128"/>
                <a:cs typeface="ＭＳ Ｐゴシック" pitchFamily="-72" charset="-128"/>
              </a:rPr>
              <a:pPr fontAlgn="base">
                <a:spcBef>
                  <a:spcPct val="0"/>
                </a:spcBef>
                <a:spcAft>
                  <a:spcPct val="0"/>
                </a:spcAft>
              </a:pPr>
              <a:t>111</a:t>
            </a:fld>
            <a:endParaRPr lang="en-US">
              <a:ea typeface="ＭＳ Ｐゴシック" pitchFamily="-72" charset="-128"/>
              <a:cs typeface="ＭＳ Ｐゴシック" pitchFamily="-72"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289795"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p:spPr>
        <p:txBody>
          <a:bodyPr>
            <a:prstTxWarp prst="textNoShape">
              <a:avLst/>
            </a:prstTxWarp>
          </a:bodyPr>
          <a:lstStyle/>
          <a:p>
            <a:pPr>
              <a:spcBef>
                <a:spcPct val="0"/>
              </a:spcBef>
            </a:pPr>
            <a:endParaRPr lang="en-US" smtClean="0"/>
          </a:p>
        </p:txBody>
      </p:sp>
      <p:sp>
        <p:nvSpPr>
          <p:cNvPr id="28979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9DCDE1A4-F65B-425E-86CA-4D163BD531E9}" type="slidenum">
              <a:rPr lang="en-US" sz="1200">
                <a:latin typeface="Calibri" pitchFamily="-72" charset="0"/>
              </a:rPr>
              <a:pPr algn="r"/>
              <a:t>11</a:t>
            </a:fld>
            <a:endParaRPr lang="en-US" sz="1200">
              <a:latin typeface="Calibri" pitchFamily="-72"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8833" name="Slide Image Placeholder 1"/>
          <p:cNvSpPr>
            <a:spLocks noGrp="1" noRot="1" noChangeAspect="1" noTextEdit="1"/>
          </p:cNvSpPr>
          <p:nvPr>
            <p:ph type="sldImg"/>
          </p:nvPr>
        </p:nvSpPr>
        <p:spPr bwMode="auto">
          <a:noFill/>
          <a:ln>
            <a:solidFill>
              <a:srgbClr val="000000"/>
            </a:solidFill>
            <a:miter lim="800000"/>
            <a:headEnd/>
            <a:tailEnd/>
          </a:ln>
        </p:spPr>
      </p:sp>
      <p:sp>
        <p:nvSpPr>
          <p:cNvPr id="2488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88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449FB4-F7CA-449C-A36B-0EFBD5B405D5}" type="slidenum">
              <a:rPr lang="en-US">
                <a:ea typeface="ＭＳ Ｐゴシック" pitchFamily="-72" charset="-128"/>
                <a:cs typeface="ＭＳ Ｐゴシック" pitchFamily="-72" charset="-128"/>
              </a:rPr>
              <a:pPr fontAlgn="base">
                <a:spcBef>
                  <a:spcPct val="0"/>
                </a:spcBef>
                <a:spcAft>
                  <a:spcPct val="0"/>
                </a:spcAft>
              </a:pPr>
              <a:t>112</a:t>
            </a:fld>
            <a:endParaRPr lang="en-US">
              <a:ea typeface="ＭＳ Ｐゴシック" pitchFamily="-72" charset="-128"/>
              <a:cs typeface="ＭＳ Ｐゴシック" pitchFamily="-72" charset="-128"/>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0881" name="Slide Image Placeholder 1"/>
          <p:cNvSpPr>
            <a:spLocks noGrp="1" noRot="1" noChangeAspect="1" noTextEdit="1"/>
          </p:cNvSpPr>
          <p:nvPr>
            <p:ph type="sldImg"/>
          </p:nvPr>
        </p:nvSpPr>
        <p:spPr bwMode="auto">
          <a:noFill/>
          <a:ln>
            <a:solidFill>
              <a:srgbClr val="000000"/>
            </a:solidFill>
            <a:miter lim="800000"/>
            <a:headEnd/>
            <a:tailEnd/>
          </a:ln>
        </p:spPr>
      </p:sp>
      <p:sp>
        <p:nvSpPr>
          <p:cNvPr id="2508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08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941CC-A9D1-4473-86A2-CDBD5CFF77B3}" type="slidenum">
              <a:rPr lang="en-US">
                <a:ea typeface="ＭＳ Ｐゴシック" pitchFamily="-72" charset="-128"/>
                <a:cs typeface="ＭＳ Ｐゴシック" pitchFamily="-72" charset="-128"/>
              </a:rPr>
              <a:pPr fontAlgn="base">
                <a:spcBef>
                  <a:spcPct val="0"/>
                </a:spcBef>
                <a:spcAft>
                  <a:spcPct val="0"/>
                </a:spcAft>
              </a:pPr>
              <a:t>113</a:t>
            </a:fld>
            <a:endParaRPr lang="en-US">
              <a:ea typeface="ＭＳ Ｐゴシック" pitchFamily="-72" charset="-128"/>
              <a:cs typeface="ＭＳ Ｐゴシック" pitchFamily="-72" charset="-128"/>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2929" name="Slide Image Placeholder 1"/>
          <p:cNvSpPr>
            <a:spLocks noGrp="1" noRot="1" noChangeAspect="1" noTextEdit="1"/>
          </p:cNvSpPr>
          <p:nvPr>
            <p:ph type="sldImg"/>
          </p:nvPr>
        </p:nvSpPr>
        <p:spPr bwMode="auto">
          <a:noFill/>
          <a:ln>
            <a:solidFill>
              <a:srgbClr val="000000"/>
            </a:solidFill>
            <a:miter lim="800000"/>
            <a:headEnd/>
            <a:tailEnd/>
          </a:ln>
        </p:spPr>
      </p:sp>
      <p:sp>
        <p:nvSpPr>
          <p:cNvPr id="2529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29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E17A3C3-0B0A-4EB5-AABB-CB00E479DA31}" type="slidenum">
              <a:rPr lang="en-US">
                <a:ea typeface="ＭＳ Ｐゴシック" pitchFamily="-72" charset="-128"/>
                <a:cs typeface="ＭＳ Ｐゴシック" pitchFamily="-72" charset="-128"/>
              </a:rPr>
              <a:pPr fontAlgn="base">
                <a:spcBef>
                  <a:spcPct val="0"/>
                </a:spcBef>
                <a:spcAft>
                  <a:spcPct val="0"/>
                </a:spcAft>
              </a:pPr>
              <a:t>114</a:t>
            </a:fld>
            <a:endParaRPr lang="en-US">
              <a:ea typeface="ＭＳ Ｐゴシック" pitchFamily="-72" charset="-128"/>
              <a:cs typeface="ＭＳ Ｐゴシック" pitchFamily="-72" charset="-128"/>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4977" name="Slide Image Placeholder 1"/>
          <p:cNvSpPr>
            <a:spLocks noGrp="1" noRot="1" noChangeAspect="1" noTextEdit="1"/>
          </p:cNvSpPr>
          <p:nvPr>
            <p:ph type="sldImg"/>
          </p:nvPr>
        </p:nvSpPr>
        <p:spPr bwMode="auto">
          <a:noFill/>
          <a:ln>
            <a:solidFill>
              <a:srgbClr val="000000"/>
            </a:solidFill>
            <a:miter lim="800000"/>
            <a:headEnd/>
            <a:tailEnd/>
          </a:ln>
        </p:spPr>
      </p:sp>
      <p:sp>
        <p:nvSpPr>
          <p:cNvPr id="2549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49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1F3795-FD1C-4063-BCA4-FEE9F96D7B8B}" type="slidenum">
              <a:rPr lang="en-US">
                <a:ea typeface="ＭＳ Ｐゴシック" pitchFamily="-72" charset="-128"/>
                <a:cs typeface="ＭＳ Ｐゴシック" pitchFamily="-72" charset="-128"/>
              </a:rPr>
              <a:pPr fontAlgn="base">
                <a:spcBef>
                  <a:spcPct val="0"/>
                </a:spcBef>
                <a:spcAft>
                  <a:spcPct val="0"/>
                </a:spcAft>
              </a:pPr>
              <a:t>115</a:t>
            </a:fld>
            <a:endParaRPr lang="en-US">
              <a:ea typeface="ＭＳ Ｐゴシック" pitchFamily="-72" charset="-128"/>
              <a:cs typeface="ＭＳ Ｐゴシック" pitchFamily="-72" charset="-128"/>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7025" name="Slide Image Placeholder 1"/>
          <p:cNvSpPr>
            <a:spLocks noGrp="1" noRot="1" noChangeAspect="1" noTextEdit="1"/>
          </p:cNvSpPr>
          <p:nvPr>
            <p:ph type="sldImg"/>
          </p:nvPr>
        </p:nvSpPr>
        <p:spPr bwMode="auto">
          <a:noFill/>
          <a:ln>
            <a:solidFill>
              <a:srgbClr val="000000"/>
            </a:solidFill>
            <a:miter lim="800000"/>
            <a:headEnd/>
            <a:tailEnd/>
          </a:ln>
        </p:spPr>
      </p:sp>
      <p:sp>
        <p:nvSpPr>
          <p:cNvPr id="2570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70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8327F1-A3A3-4050-B7B2-A9ADAFA81EB8}" type="slidenum">
              <a:rPr lang="en-US">
                <a:ea typeface="ＭＳ Ｐゴシック" pitchFamily="-72" charset="-128"/>
                <a:cs typeface="ＭＳ Ｐゴシック" pitchFamily="-72" charset="-128"/>
              </a:rPr>
              <a:pPr fontAlgn="base">
                <a:spcBef>
                  <a:spcPct val="0"/>
                </a:spcBef>
                <a:spcAft>
                  <a:spcPct val="0"/>
                </a:spcAft>
              </a:pPr>
              <a:t>116</a:t>
            </a:fld>
            <a:endParaRPr lang="en-US">
              <a:ea typeface="ＭＳ Ｐゴシック" pitchFamily="-72" charset="-128"/>
              <a:cs typeface="ＭＳ Ｐゴシック" pitchFamily="-72" charset="-128"/>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9073" name="Slide Image Placeholder 1"/>
          <p:cNvSpPr>
            <a:spLocks noGrp="1" noRot="1" noChangeAspect="1" noTextEdit="1"/>
          </p:cNvSpPr>
          <p:nvPr>
            <p:ph type="sldImg"/>
          </p:nvPr>
        </p:nvSpPr>
        <p:spPr bwMode="auto">
          <a:noFill/>
          <a:ln>
            <a:solidFill>
              <a:srgbClr val="000000"/>
            </a:solidFill>
            <a:miter lim="800000"/>
            <a:headEnd/>
            <a:tailEnd/>
          </a:ln>
        </p:spPr>
      </p:sp>
      <p:sp>
        <p:nvSpPr>
          <p:cNvPr id="2590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90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F882F9-A557-4B49-91A1-ECCA6321196C}" type="slidenum">
              <a:rPr lang="en-US">
                <a:ea typeface="ＭＳ Ｐゴシック" pitchFamily="-72" charset="-128"/>
                <a:cs typeface="ＭＳ Ｐゴシック" pitchFamily="-72" charset="-128"/>
              </a:rPr>
              <a:pPr fontAlgn="base">
                <a:spcBef>
                  <a:spcPct val="0"/>
                </a:spcBef>
                <a:spcAft>
                  <a:spcPct val="0"/>
                </a:spcAft>
              </a:pPr>
              <a:t>117</a:t>
            </a:fld>
            <a:endParaRPr lang="en-US">
              <a:ea typeface="ＭＳ Ｐゴシック" pitchFamily="-72" charset="-128"/>
              <a:cs typeface="ＭＳ Ｐゴシック" pitchFamily="-72" charset="-128"/>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1121" name="Slide Image Placeholder 1"/>
          <p:cNvSpPr>
            <a:spLocks noGrp="1" noRot="1" noChangeAspect="1" noTextEdit="1"/>
          </p:cNvSpPr>
          <p:nvPr>
            <p:ph type="sldImg"/>
          </p:nvPr>
        </p:nvSpPr>
        <p:spPr bwMode="auto">
          <a:noFill/>
          <a:ln>
            <a:solidFill>
              <a:srgbClr val="000000"/>
            </a:solidFill>
            <a:miter lim="800000"/>
            <a:headEnd/>
            <a:tailEnd/>
          </a:ln>
        </p:spPr>
      </p:sp>
      <p:sp>
        <p:nvSpPr>
          <p:cNvPr id="2611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11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9B57E9-B388-40DA-9CC6-A40C133EB83F}" type="slidenum">
              <a:rPr lang="en-US">
                <a:ea typeface="ＭＳ Ｐゴシック" pitchFamily="-72" charset="-128"/>
                <a:cs typeface="ＭＳ Ｐゴシック" pitchFamily="-72" charset="-128"/>
              </a:rPr>
              <a:pPr fontAlgn="base">
                <a:spcBef>
                  <a:spcPct val="0"/>
                </a:spcBef>
                <a:spcAft>
                  <a:spcPct val="0"/>
                </a:spcAft>
              </a:pPr>
              <a:t>118</a:t>
            </a:fld>
            <a:endParaRPr lang="en-US">
              <a:ea typeface="ＭＳ Ｐゴシック" pitchFamily="-72" charset="-128"/>
              <a:cs typeface="ＭＳ Ｐゴシック" pitchFamily="-72" charset="-128"/>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3169" name="Slide Image Placeholder 1"/>
          <p:cNvSpPr>
            <a:spLocks noGrp="1" noRot="1" noChangeAspect="1" noTextEdit="1"/>
          </p:cNvSpPr>
          <p:nvPr>
            <p:ph type="sldImg"/>
          </p:nvPr>
        </p:nvSpPr>
        <p:spPr bwMode="auto">
          <a:noFill/>
          <a:ln>
            <a:solidFill>
              <a:srgbClr val="000000"/>
            </a:solidFill>
            <a:miter lim="800000"/>
            <a:headEnd/>
            <a:tailEnd/>
          </a:ln>
        </p:spPr>
      </p:sp>
      <p:sp>
        <p:nvSpPr>
          <p:cNvPr id="2631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31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F4FEF6-4980-44FD-A86B-16A6CEB7EBE9}" type="slidenum">
              <a:rPr lang="en-US">
                <a:ea typeface="ＭＳ Ｐゴシック" pitchFamily="-72" charset="-128"/>
                <a:cs typeface="ＭＳ Ｐゴシック" pitchFamily="-72" charset="-128"/>
              </a:rPr>
              <a:pPr fontAlgn="base">
                <a:spcBef>
                  <a:spcPct val="0"/>
                </a:spcBef>
                <a:spcAft>
                  <a:spcPct val="0"/>
                </a:spcAft>
              </a:pPr>
              <a:t>119</a:t>
            </a:fld>
            <a:endParaRPr lang="en-US">
              <a:ea typeface="ＭＳ Ｐゴシック" pitchFamily="-72" charset="-128"/>
              <a:cs typeface="ＭＳ Ｐゴシック" pitchFamily="-72" charset="-128"/>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5217" name="Slide Image Placeholder 1"/>
          <p:cNvSpPr>
            <a:spLocks noGrp="1" noRot="1" noChangeAspect="1"/>
          </p:cNvSpPr>
          <p:nvPr>
            <p:ph type="sldImg"/>
          </p:nvPr>
        </p:nvSpPr>
        <p:spPr bwMode="auto">
          <a:noFill/>
          <a:ln>
            <a:solidFill>
              <a:srgbClr val="000000"/>
            </a:solidFill>
            <a:miter lim="800000"/>
            <a:headEnd/>
            <a:tailEnd/>
          </a:ln>
        </p:spPr>
      </p:sp>
      <p:sp>
        <p:nvSpPr>
          <p:cNvPr id="2652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652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4E42DD-5134-4885-8AC8-C09284C49B3B}" type="slidenum">
              <a:rPr lang="en-US">
                <a:ea typeface="ＭＳ Ｐゴシック" pitchFamily="-72" charset="-128"/>
                <a:cs typeface="ＭＳ Ｐゴシック" pitchFamily="-72" charset="-128"/>
              </a:rPr>
              <a:pPr fontAlgn="base">
                <a:spcBef>
                  <a:spcPct val="0"/>
                </a:spcBef>
                <a:spcAft>
                  <a:spcPct val="0"/>
                </a:spcAft>
              </a:pPr>
              <a:t>120</a:t>
            </a:fld>
            <a:endParaRPr lang="en-US">
              <a:ea typeface="ＭＳ Ｐゴシック" pitchFamily="-72" charset="-128"/>
              <a:cs typeface="ＭＳ Ｐゴシック" pitchFamily="-72" charset="-128"/>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7265" name="Slide Image Placeholder 1"/>
          <p:cNvSpPr>
            <a:spLocks noGrp="1" noRot="1" noChangeAspect="1"/>
          </p:cNvSpPr>
          <p:nvPr>
            <p:ph type="sldImg"/>
          </p:nvPr>
        </p:nvSpPr>
        <p:spPr bwMode="auto">
          <a:noFill/>
          <a:ln>
            <a:solidFill>
              <a:srgbClr val="000000"/>
            </a:solidFill>
            <a:miter lim="800000"/>
            <a:headEnd/>
            <a:tailEnd/>
          </a:ln>
        </p:spPr>
      </p:sp>
      <p:sp>
        <p:nvSpPr>
          <p:cNvPr id="2672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672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21AF34-5C76-40EE-B87E-97F1CE333C97}" type="slidenum">
              <a:rPr lang="en-US">
                <a:ea typeface="ＭＳ Ｐゴシック" pitchFamily="-72" charset="-128"/>
                <a:cs typeface="ＭＳ Ｐゴシック" pitchFamily="-72" charset="-128"/>
              </a:rPr>
              <a:pPr fontAlgn="base">
                <a:spcBef>
                  <a:spcPct val="0"/>
                </a:spcBef>
                <a:spcAft>
                  <a:spcPct val="0"/>
                </a:spcAft>
              </a:pPr>
              <a:t>121</a:t>
            </a:fld>
            <a:endParaRPr lang="en-US">
              <a:ea typeface="ＭＳ Ｐゴシック" pitchFamily="-72" charset="-128"/>
              <a:cs typeface="ＭＳ Ｐゴシック" pitchFamily="-7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1842" name="Slide Image Placeholder 1"/>
          <p:cNvSpPr>
            <a:spLocks noGrp="1" noRot="1" noChangeAspec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9184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0"/>
              </a:spcBef>
            </a:pPr>
            <a:endParaRPr lang="en-US"/>
          </a:p>
        </p:txBody>
      </p:sp>
      <p:sp>
        <p:nvSpPr>
          <p:cNvPr id="29184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5BA00749-1E21-4E19-A12A-2D1B42655C9B}" type="slidenum">
              <a:rPr lang="en-US" sz="1200">
                <a:latin typeface="Calibri" pitchFamily="-72" charset="0"/>
              </a:rPr>
              <a:pPr algn="r"/>
              <a:t>12</a:t>
            </a:fld>
            <a:endParaRPr lang="en-US" sz="1200">
              <a:latin typeface="Calibri" pitchFamily="-72" charset="0"/>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9313" name="Slide Image Placeholder 1"/>
          <p:cNvSpPr>
            <a:spLocks noGrp="1" noRot="1" noChangeAspect="1"/>
          </p:cNvSpPr>
          <p:nvPr>
            <p:ph type="sldImg"/>
          </p:nvPr>
        </p:nvSpPr>
        <p:spPr bwMode="auto">
          <a:noFill/>
          <a:ln>
            <a:solidFill>
              <a:srgbClr val="000000"/>
            </a:solidFill>
            <a:miter lim="800000"/>
            <a:headEnd/>
            <a:tailEnd/>
          </a:ln>
        </p:spPr>
      </p:sp>
      <p:sp>
        <p:nvSpPr>
          <p:cNvPr id="2693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693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700C2D-F1DD-4090-BA63-032F8F028959}" type="slidenum">
              <a:rPr lang="en-US">
                <a:ea typeface="ＭＳ Ｐゴシック" pitchFamily="-72" charset="-128"/>
                <a:cs typeface="ＭＳ Ｐゴシック" pitchFamily="-72" charset="-128"/>
              </a:rPr>
              <a:pPr fontAlgn="base">
                <a:spcBef>
                  <a:spcPct val="0"/>
                </a:spcBef>
                <a:spcAft>
                  <a:spcPct val="0"/>
                </a:spcAft>
              </a:pPr>
              <a:t>122</a:t>
            </a:fld>
            <a:endParaRPr lang="en-US">
              <a:ea typeface="ＭＳ Ｐゴシック" pitchFamily="-72" charset="-128"/>
              <a:cs typeface="ＭＳ Ｐゴシック" pitchFamily="-72" charset="-128"/>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1361" name="Slide Image Placeholder 1"/>
          <p:cNvSpPr>
            <a:spLocks noGrp="1" noRot="1" noChangeAspect="1"/>
          </p:cNvSpPr>
          <p:nvPr>
            <p:ph type="sldImg"/>
          </p:nvPr>
        </p:nvSpPr>
        <p:spPr bwMode="auto">
          <a:noFill/>
          <a:ln>
            <a:solidFill>
              <a:srgbClr val="000000"/>
            </a:solidFill>
            <a:miter lim="800000"/>
            <a:headEnd/>
            <a:tailEnd/>
          </a:ln>
        </p:spPr>
      </p:sp>
      <p:sp>
        <p:nvSpPr>
          <p:cNvPr id="271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1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393FE91-CCB3-4AF4-9564-806B1DBB7F5D}" type="slidenum">
              <a:rPr lang="en-US">
                <a:ea typeface="ＭＳ Ｐゴシック" pitchFamily="-72" charset="-128"/>
                <a:cs typeface="ＭＳ Ｐゴシック" pitchFamily="-72" charset="-128"/>
              </a:rPr>
              <a:pPr fontAlgn="base">
                <a:spcBef>
                  <a:spcPct val="0"/>
                </a:spcBef>
                <a:spcAft>
                  <a:spcPct val="0"/>
                </a:spcAft>
              </a:pPr>
              <a:t>123</a:t>
            </a:fld>
            <a:endParaRPr lang="en-US">
              <a:ea typeface="ＭＳ Ｐゴシック" pitchFamily="-72" charset="-128"/>
              <a:cs typeface="ＭＳ Ｐゴシック" pitchFamily="-72" charset="-128"/>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3409" name="Slide Image Placeholder 1"/>
          <p:cNvSpPr>
            <a:spLocks noGrp="1" noRot="1" noChangeAspect="1" noTextEdit="1"/>
          </p:cNvSpPr>
          <p:nvPr>
            <p:ph type="sldImg"/>
          </p:nvPr>
        </p:nvSpPr>
        <p:spPr bwMode="auto">
          <a:noFill/>
          <a:ln>
            <a:solidFill>
              <a:srgbClr val="000000"/>
            </a:solidFill>
            <a:miter lim="800000"/>
            <a:headEnd/>
            <a:tailEnd/>
          </a:ln>
        </p:spPr>
      </p:sp>
      <p:sp>
        <p:nvSpPr>
          <p:cNvPr id="273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3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848F14-5C46-4D54-878F-5EA54127ED4B}" type="slidenum">
              <a:rPr lang="en-US">
                <a:ea typeface="ＭＳ Ｐゴシック" pitchFamily="-72" charset="-128"/>
                <a:cs typeface="ＭＳ Ｐゴシック" pitchFamily="-72" charset="-128"/>
              </a:rPr>
              <a:pPr fontAlgn="base">
                <a:spcBef>
                  <a:spcPct val="0"/>
                </a:spcBef>
                <a:spcAft>
                  <a:spcPct val="0"/>
                </a:spcAft>
              </a:pPr>
              <a:t>124</a:t>
            </a:fld>
            <a:endParaRPr lang="en-US">
              <a:ea typeface="ＭＳ Ｐゴシック" pitchFamily="-72" charset="-128"/>
              <a:cs typeface="ＭＳ Ｐゴシック" pitchFamily="-72" charset="-128"/>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5457" name="Slide Image Placeholder 1"/>
          <p:cNvSpPr>
            <a:spLocks noGrp="1" noRot="1" noChangeAspect="1" noTextEdit="1"/>
          </p:cNvSpPr>
          <p:nvPr>
            <p:ph type="sldImg"/>
          </p:nvPr>
        </p:nvSpPr>
        <p:spPr bwMode="auto">
          <a:noFill/>
          <a:ln>
            <a:solidFill>
              <a:srgbClr val="000000"/>
            </a:solidFill>
            <a:miter lim="800000"/>
            <a:headEnd/>
            <a:tailEnd/>
          </a:ln>
        </p:spPr>
      </p:sp>
      <p:sp>
        <p:nvSpPr>
          <p:cNvPr id="275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5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8588A3-ED50-47C0-9CA7-62893CADC206}" type="slidenum">
              <a:rPr lang="en-US">
                <a:ea typeface="ＭＳ Ｐゴシック" pitchFamily="-72" charset="-128"/>
                <a:cs typeface="ＭＳ Ｐゴシック" pitchFamily="-72" charset="-128"/>
              </a:rPr>
              <a:pPr fontAlgn="base">
                <a:spcBef>
                  <a:spcPct val="0"/>
                </a:spcBef>
                <a:spcAft>
                  <a:spcPct val="0"/>
                </a:spcAft>
              </a:pPr>
              <a:t>125</a:t>
            </a:fld>
            <a:endParaRPr lang="en-US">
              <a:ea typeface="ＭＳ Ｐゴシック" pitchFamily="-72" charset="-128"/>
              <a:cs typeface="ＭＳ Ｐゴシック" pitchFamily="-72"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3890"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293891"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p:spPr>
        <p:txBody>
          <a:bodyPr>
            <a:prstTxWarp prst="textNoShape">
              <a:avLst/>
            </a:prstTxWarp>
          </a:bodyPr>
          <a:lstStyle/>
          <a:p>
            <a:pPr>
              <a:spcBef>
                <a:spcPct val="0"/>
              </a:spcBef>
            </a:pPr>
            <a:endParaRPr lang="en-US" smtClean="0"/>
          </a:p>
        </p:txBody>
      </p:sp>
      <p:sp>
        <p:nvSpPr>
          <p:cNvPr id="29389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8C18C02C-2647-4AB0-B51D-56AF62A6956D}" type="slidenum">
              <a:rPr lang="en-US" sz="1200">
                <a:latin typeface="Calibri" pitchFamily="-72" charset="0"/>
              </a:rPr>
              <a:pPr algn="r"/>
              <a:t>13</a:t>
            </a:fld>
            <a:endParaRPr lang="en-US" sz="1200">
              <a:latin typeface="Calibri" pitchFamily="-72"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5938"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295939" name="Notes Placeholder 2"/>
          <p:cNvSpPr>
            <a:spLocks noGrp="1"/>
          </p:cNvSpPr>
          <p:nvPr>
            <p:ph type="body" idx="1"/>
          </p:nvPr>
        </p:nvSpPr>
        <p:spPr bwMode="auto">
          <a:xfrm>
            <a:off x="685800" y="4343400"/>
            <a:ext cx="5486400" cy="4114800"/>
          </a:xfrm>
          <a:prstGeom prst="rect">
            <a:avLst/>
          </a:prstGeom>
          <a:noFill/>
          <a:ln>
            <a:solidFill>
              <a:srgbClr val="000000"/>
            </a:solidFill>
            <a:miter lim="800000"/>
            <a:headEnd/>
            <a:tailEnd/>
          </a:ln>
        </p:spPr>
        <p:txBody>
          <a:bodyPr>
            <a:prstTxWarp prst="textNoShape">
              <a:avLst/>
            </a:prstTxWarp>
          </a:bodyPr>
          <a:lstStyle/>
          <a:p>
            <a:pPr>
              <a:spcBef>
                <a:spcPct val="0"/>
              </a:spcBef>
            </a:pPr>
            <a:endParaRPr lang="en-US" smtClean="0"/>
          </a:p>
        </p:txBody>
      </p:sp>
      <p:sp>
        <p:nvSpPr>
          <p:cNvPr id="2959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9074FF04-E587-4CC6-8F04-6893622E2A78}" type="slidenum">
              <a:rPr lang="en-US" sz="1200">
                <a:latin typeface="Calibri" pitchFamily="-72" charset="0"/>
              </a:rPr>
              <a:pPr algn="r"/>
              <a:t>14</a:t>
            </a:fld>
            <a:endParaRPr lang="en-US" sz="1200">
              <a:latin typeface="Calibri" pitchFamily="-72"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A3FD29-B92A-41E6-A4E5-83C76415A565}" type="slidenum">
              <a:rPr lang="en-US">
                <a:ea typeface="ＭＳ Ｐゴシック" pitchFamily="-72" charset="-128"/>
                <a:cs typeface="ＭＳ Ｐゴシック" pitchFamily="-72" charset="-128"/>
              </a:rPr>
              <a:pPr fontAlgn="base">
                <a:spcBef>
                  <a:spcPct val="0"/>
                </a:spcBef>
                <a:spcAft>
                  <a:spcPct val="0"/>
                </a:spcAft>
              </a:pPr>
              <a:t>15</a:t>
            </a:fld>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2BADE5-FFB1-4E5A-9AFA-8470ED01EC6E}"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37F386-B88F-4B19-9332-F91367E61CF1}"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BB46709-8099-45BB-AD77-640AB1088F6F}"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8C05E8-EE9A-47AB-8388-27D205BED23D}"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BA05D3-0B7E-4F3D-AD9A-B00968F148F6}" type="slidenum">
              <a:rPr lang="en-US">
                <a:ea typeface="ＭＳ Ｐゴシック" pitchFamily="-72" charset="-128"/>
                <a:cs typeface="ＭＳ Ｐゴシック" pitchFamily="-72" charset="-128"/>
              </a:rPr>
              <a:pPr fontAlgn="base">
                <a:spcBef>
                  <a:spcPct val="0"/>
                </a:spcBef>
                <a:spcAft>
                  <a:spcPct val="0"/>
                </a:spcAft>
              </a:pPr>
              <a:t>2</a:t>
            </a:fld>
            <a:endParaRPr lang="en-US">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pitchFamily="-72" charset="0"/>
            </a:endParaRPr>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E44D62-2099-445E-B7AA-D710238B8516}" type="slidenum">
              <a:rPr lang="en-US">
                <a:latin typeface="Arial" pitchFamily="-72" charset="0"/>
                <a:ea typeface="ＭＳ Ｐゴシック" pitchFamily="-72" charset="-128"/>
                <a:cs typeface="ＭＳ Ｐゴシック" pitchFamily="-72" charset="-128"/>
              </a:rPr>
              <a:pPr fontAlgn="base">
                <a:spcBef>
                  <a:spcPct val="0"/>
                </a:spcBef>
                <a:spcAft>
                  <a:spcPct val="0"/>
                </a:spcAft>
              </a:pPr>
              <a:t>20</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pitchFamily="-72" charset="0"/>
              </a:rPr>
              <a:t>Some say that green jobs will keep the work in our country but without a qualified workforce, will we have to look abroad. </a:t>
            </a:r>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1545A4-1D10-4561-8790-8216B2D01474}" type="slidenum">
              <a:rPr lang="en-US">
                <a:latin typeface="Arial" pitchFamily="-72" charset="0"/>
                <a:ea typeface="ＭＳ Ｐゴシック" pitchFamily="-72" charset="-128"/>
                <a:cs typeface="ＭＳ Ｐゴシック" pitchFamily="-72" charset="-128"/>
              </a:rPr>
              <a:pPr fontAlgn="base">
                <a:spcBef>
                  <a:spcPct val="0"/>
                </a:spcBef>
                <a:spcAft>
                  <a:spcPct val="0"/>
                </a:spcAft>
              </a:pPr>
              <a:t>21</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3E0189-67A8-480C-8129-4DF78E809412}" type="slidenum">
              <a:rPr lang="en-US">
                <a:ea typeface="ＭＳ Ｐゴシック" pitchFamily="-72" charset="-128"/>
                <a:cs typeface="ＭＳ Ｐゴシック" pitchFamily="-72" charset="-128"/>
              </a:rPr>
              <a:pPr fontAlgn="base">
                <a:spcBef>
                  <a:spcPct val="0"/>
                </a:spcBef>
                <a:spcAft>
                  <a:spcPct val="0"/>
                </a:spcAft>
              </a:pPr>
              <a:t>22</a:t>
            </a:fld>
            <a:endParaRPr lang="en-US">
              <a:ea typeface="ＭＳ Ｐゴシック" pitchFamily="-72" charset="-128"/>
              <a:cs typeface="ＭＳ Ｐゴシック" pitchFamily="-72"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0AFDCF-E979-4602-937F-237940B75199}" type="slidenum">
              <a:rPr lang="en-US">
                <a:ea typeface="ＭＳ Ｐゴシック" pitchFamily="-72" charset="-128"/>
                <a:cs typeface="ＭＳ Ｐゴシック" pitchFamily="-72" charset="-128"/>
              </a:rPr>
              <a:pPr fontAlgn="base">
                <a:spcBef>
                  <a:spcPct val="0"/>
                </a:spcBef>
                <a:spcAft>
                  <a:spcPct val="0"/>
                </a:spcAft>
              </a:pPr>
              <a:t>23</a:t>
            </a:fld>
            <a:endParaRPr lang="en-US">
              <a:ea typeface="ＭＳ Ｐゴシック" pitchFamily="-72" charset="-128"/>
              <a:cs typeface="ＭＳ Ｐゴシック" pitchFamily="-72"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D595D8-B7A7-424A-BD44-4BA907F11530}" type="slidenum">
              <a:rPr lang="en-US">
                <a:ea typeface="ＭＳ Ｐゴシック" pitchFamily="-72" charset="-128"/>
                <a:cs typeface="ＭＳ Ｐゴシック" pitchFamily="-72" charset="-128"/>
              </a:rPr>
              <a:pPr fontAlgn="base">
                <a:spcBef>
                  <a:spcPct val="0"/>
                </a:spcBef>
                <a:spcAft>
                  <a:spcPct val="0"/>
                </a:spcAft>
              </a:pPr>
              <a:t>24</a:t>
            </a:fld>
            <a:endParaRPr lang="en-US">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F912CA-945B-4295-A71C-34C5A68F3E54}" type="slidenum">
              <a:rPr lang="en-US">
                <a:ea typeface="ＭＳ Ｐゴシック" pitchFamily="-72" charset="-128"/>
                <a:cs typeface="ＭＳ Ｐゴシック" pitchFamily="-72" charset="-128"/>
              </a:rPr>
              <a:pPr fontAlgn="base">
                <a:spcBef>
                  <a:spcPct val="0"/>
                </a:spcBef>
                <a:spcAft>
                  <a:spcPct val="0"/>
                </a:spcAft>
              </a:pPr>
              <a:t>25</a:t>
            </a:fld>
            <a:endParaRPr lang="en-US">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pitchFamily="-72" charset="0"/>
            </a:endParaRPr>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EF7A8E-DB4A-438F-B096-EC786066F9D6}" type="slidenum">
              <a:rPr lang="en-US">
                <a:latin typeface="Arial" pitchFamily="-72" charset="0"/>
                <a:ea typeface="ＭＳ Ｐゴシック" pitchFamily="-72" charset="-128"/>
                <a:cs typeface="ＭＳ Ｐゴシック" pitchFamily="-72" charset="-128"/>
              </a:rPr>
              <a:pPr fontAlgn="base">
                <a:spcBef>
                  <a:spcPct val="0"/>
                </a:spcBef>
                <a:spcAft>
                  <a:spcPct val="0"/>
                </a:spcAft>
              </a:pPr>
              <a:t>26</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pitchFamily="-72" charset="0"/>
            </a:endParaRP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705D9B7-A11F-437D-B3F2-E4EB3455F217}" type="slidenum">
              <a:rPr lang="en-US">
                <a:latin typeface="Arial" pitchFamily="-72" charset="0"/>
                <a:ea typeface="ＭＳ Ｐゴシック" pitchFamily="-72" charset="-128"/>
                <a:cs typeface="ＭＳ Ｐゴシック" pitchFamily="-72" charset="-128"/>
              </a:rPr>
              <a:pPr fontAlgn="base">
                <a:spcBef>
                  <a:spcPct val="0"/>
                </a:spcBef>
                <a:spcAft>
                  <a:spcPct val="0"/>
                </a:spcAft>
              </a:pPr>
              <a:t>27</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ACBF63-991C-4987-B8D9-918CC710D385}" type="slidenum">
              <a:rPr lang="en-US">
                <a:ea typeface="ＭＳ Ｐゴシック" pitchFamily="-72" charset="-128"/>
                <a:cs typeface="ＭＳ Ｐゴシック" pitchFamily="-72" charset="-128"/>
              </a:rPr>
              <a:pPr fontAlgn="base">
                <a:spcBef>
                  <a:spcPct val="0"/>
                </a:spcBef>
                <a:spcAft>
                  <a:spcPct val="0"/>
                </a:spcAft>
              </a:pPr>
              <a:t>28</a:t>
            </a:fld>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6C6636-2390-41B8-87A6-87B917B636A2}" type="slidenum">
              <a:rPr lang="en-US">
                <a:ea typeface="ＭＳ Ｐゴシック" pitchFamily="-72" charset="-128"/>
                <a:cs typeface="ＭＳ Ｐゴシック" pitchFamily="-72" charset="-128"/>
              </a:rPr>
              <a:pPr fontAlgn="base">
                <a:spcBef>
                  <a:spcPct val="0"/>
                </a:spcBef>
                <a:spcAft>
                  <a:spcPct val="0"/>
                </a:spcAft>
              </a:pPr>
              <a:t>29</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59CAE2-5EE4-4144-8156-939A6F7F3895}" type="slidenum">
              <a:rPr lang="en-US">
                <a:ea typeface="ＭＳ Ｐゴシック" pitchFamily="-72" charset="-128"/>
                <a:cs typeface="ＭＳ Ｐゴシック" pitchFamily="-72" charset="-128"/>
              </a:rPr>
              <a:pPr fontAlgn="base">
                <a:spcBef>
                  <a:spcPct val="0"/>
                </a:spcBef>
                <a:spcAft>
                  <a:spcPct val="0"/>
                </a:spcAft>
              </a:pPr>
              <a:t>3</a:t>
            </a:fld>
            <a:endParaRPr lang="en-US">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8B4BB5-10D3-487C-A994-08873C3EFA15}" type="slidenum">
              <a:rPr lang="en-US">
                <a:ea typeface="ＭＳ Ｐゴシック" pitchFamily="-72" charset="-128"/>
                <a:cs typeface="ＭＳ Ｐゴシック" pitchFamily="-72" charset="-128"/>
              </a:rPr>
              <a:pPr fontAlgn="base">
                <a:spcBef>
                  <a:spcPct val="0"/>
                </a:spcBef>
                <a:spcAft>
                  <a:spcPct val="0"/>
                </a:spcAft>
              </a:pPr>
              <a:t>30</a:t>
            </a:fld>
            <a:endParaRPr lang="en-US">
              <a:ea typeface="ＭＳ Ｐゴシック" pitchFamily="-72" charset="-128"/>
              <a:cs typeface="ＭＳ Ｐゴシック" pitchFamily="-7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68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F05CA7-7C5A-43C8-877F-44687CB522B5}" type="slidenum">
              <a:rPr lang="en-US">
                <a:ea typeface="ＭＳ Ｐゴシック" pitchFamily="-72" charset="-128"/>
                <a:cs typeface="ＭＳ Ｐゴシック" pitchFamily="-72" charset="-128"/>
              </a:rPr>
              <a:pPr fontAlgn="base">
                <a:spcBef>
                  <a:spcPct val="0"/>
                </a:spcBef>
                <a:spcAft>
                  <a:spcPct val="0"/>
                </a:spcAft>
              </a:pPr>
              <a:t>31</a:t>
            </a:fld>
            <a:endParaRPr lang="en-US">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88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C05323-E12B-4CF5-A9CA-444AD15F8B46}" type="slidenum">
              <a:rPr lang="en-US">
                <a:ea typeface="ＭＳ Ｐゴシック" pitchFamily="-72" charset="-128"/>
                <a:cs typeface="ＭＳ Ｐゴシック" pitchFamily="-72" charset="-128"/>
              </a:rPr>
              <a:pPr fontAlgn="base">
                <a:spcBef>
                  <a:spcPct val="0"/>
                </a:spcBef>
                <a:spcAft>
                  <a:spcPct val="0"/>
                </a:spcAft>
              </a:pPr>
              <a:t>32</a:t>
            </a:fld>
            <a:endParaRPr lang="en-US">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08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07A22D5-2F34-4FF8-AF31-B98EA8FFD346}" type="slidenum">
              <a:rPr lang="en-US">
                <a:ea typeface="ＭＳ Ｐゴシック" pitchFamily="-72" charset="-128"/>
                <a:cs typeface="ＭＳ Ｐゴシック" pitchFamily="-72" charset="-128"/>
              </a:rPr>
              <a:pPr fontAlgn="base">
                <a:spcBef>
                  <a:spcPct val="0"/>
                </a:spcBef>
                <a:spcAft>
                  <a:spcPct val="0"/>
                </a:spcAft>
              </a:pPr>
              <a:t>33</a:t>
            </a:fld>
            <a:endParaRPr lang="en-US">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203EBE-1B68-45F4-9F1C-397B37724321}" type="slidenum">
              <a:rPr lang="en-US">
                <a:ea typeface="ＭＳ Ｐゴシック" pitchFamily="-72" charset="-128"/>
                <a:cs typeface="ＭＳ Ｐゴシック" pitchFamily="-72" charset="-128"/>
              </a:rPr>
              <a:pPr fontAlgn="base">
                <a:spcBef>
                  <a:spcPct val="0"/>
                </a:spcBef>
                <a:spcAft>
                  <a:spcPct val="0"/>
                </a:spcAft>
              </a:pPr>
              <a:t>34</a:t>
            </a:fld>
            <a:endParaRPr lang="en-US">
              <a:ea typeface="ＭＳ Ｐゴシック" pitchFamily="-72" charset="-128"/>
              <a:cs typeface="ＭＳ Ｐゴシック" pitchFamily="-72"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8290C5-DB39-482E-8E1F-499854624FD3}" type="slidenum">
              <a:rPr lang="en-US">
                <a:ea typeface="ＭＳ Ｐゴシック" pitchFamily="-72" charset="-128"/>
                <a:cs typeface="ＭＳ Ｐゴシック" pitchFamily="-72" charset="-128"/>
              </a:rPr>
              <a:pPr fontAlgn="base">
                <a:spcBef>
                  <a:spcPct val="0"/>
                </a:spcBef>
                <a:spcAft>
                  <a:spcPct val="0"/>
                </a:spcAft>
              </a:pPr>
              <a:t>35</a:t>
            </a:fld>
            <a:endParaRPr lang="en-US">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9FCB5FA-8A43-4F81-BD1B-0CEE7B61200E}" type="slidenum">
              <a:rPr lang="en-US">
                <a:ea typeface="ＭＳ Ｐゴシック" pitchFamily="-72" charset="-128"/>
                <a:cs typeface="ＭＳ Ｐゴシック" pitchFamily="-72" charset="-128"/>
              </a:rPr>
              <a:pPr fontAlgn="base">
                <a:spcBef>
                  <a:spcPct val="0"/>
                </a:spcBef>
                <a:spcAft>
                  <a:spcPct val="0"/>
                </a:spcAft>
              </a:pPr>
              <a:t>36</a:t>
            </a:fld>
            <a:endParaRPr lang="en-US">
              <a:ea typeface="ＭＳ Ｐゴシック" pitchFamily="-72" charset="-128"/>
              <a:cs typeface="ＭＳ Ｐゴシック" pitchFamily="-72" charset="-128"/>
            </a:endParaRPr>
          </a:p>
        </p:txBody>
      </p:sp>
      <p:sp>
        <p:nvSpPr>
          <p:cNvPr id="870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a:t>
            </a:r>
            <a:endParaRPr lang="en-US" b="1"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BFBA41-51D5-4B96-970C-BE72BF649C04}" type="slidenum">
              <a:rPr lang="en-US">
                <a:ea typeface="ＭＳ Ｐゴシック" pitchFamily="-72" charset="-128"/>
                <a:cs typeface="ＭＳ Ｐゴシック" pitchFamily="-72" charset="-128"/>
              </a:rPr>
              <a:pPr fontAlgn="base">
                <a:spcBef>
                  <a:spcPct val="0"/>
                </a:spcBef>
                <a:spcAft>
                  <a:spcPct val="0"/>
                </a:spcAft>
              </a:pPr>
              <a:t>37</a:t>
            </a:fld>
            <a:endParaRPr lang="en-US">
              <a:ea typeface="ＭＳ Ｐゴシック" pitchFamily="-72" charset="-128"/>
              <a:cs typeface="ＭＳ Ｐゴシック" pitchFamily="-72" charset="-128"/>
            </a:endParaRPr>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 </a:t>
            </a:r>
          </a:p>
          <a:p>
            <a:pPr>
              <a:spcBef>
                <a:spcPct val="0"/>
              </a:spcBef>
            </a:pPr>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7506" name="Placeholder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77507" name="Placeholder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1602" name="Placeholder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160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Answer Key</a:t>
            </a:r>
          </a:p>
          <a:p>
            <a:r>
              <a:rPr lang="en-US"/>
              <a:t>1. C</a:t>
            </a:r>
          </a:p>
          <a:p>
            <a:r>
              <a:rPr lang="en-US"/>
              <a:t>2. A</a:t>
            </a:r>
          </a:p>
          <a:p>
            <a:r>
              <a:rPr lang="en-US"/>
              <a:t>3. D</a:t>
            </a:r>
          </a:p>
          <a:p>
            <a:r>
              <a:rPr lang="en-US"/>
              <a:t>4. P</a:t>
            </a:r>
          </a:p>
          <a:p>
            <a:r>
              <a:rPr lang="en-US"/>
              <a:t>5. B</a:t>
            </a:r>
          </a:p>
          <a:p>
            <a:r>
              <a:rPr lang="en-US"/>
              <a:t>6. E</a:t>
            </a:r>
          </a:p>
          <a:p>
            <a:r>
              <a:rPr lang="en-US"/>
              <a:t>7. False</a:t>
            </a:r>
          </a:p>
          <a:p>
            <a:r>
              <a:rPr lang="en-US"/>
              <a:t>8. D</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FCAE8B-4DC2-43A8-9F1A-A4AB7AA2EF5A}" type="slidenum">
              <a:rPr lang="en-US">
                <a:ea typeface="ＭＳ Ｐゴシック" pitchFamily="-72" charset="-128"/>
                <a:cs typeface="ＭＳ Ｐゴシック" pitchFamily="-72" charset="-128"/>
              </a:rPr>
              <a:pPr fontAlgn="base">
                <a:spcBef>
                  <a:spcPct val="0"/>
                </a:spcBef>
                <a:spcAft>
                  <a:spcPct val="0"/>
                </a:spcAft>
              </a:pPr>
              <a:t>4</a:t>
            </a:fld>
            <a:endParaRPr lang="en-US">
              <a:ea typeface="ＭＳ Ｐゴシック" pitchFamily="-72" charset="-128"/>
              <a:cs typeface="ＭＳ Ｐゴシック" pitchFamily="-72"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3650" name="Placeholder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3651" name="Placeholder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5698" name="Placeholder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569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50000"/>
              </a:spcBef>
            </a:pPr>
            <a:r>
              <a:rPr lang="en-US" sz="3100"/>
              <a:t>What information does this give us? How can we use this data to inform and influence our instruction?</a:t>
            </a:r>
          </a:p>
          <a:p>
            <a:pPr>
              <a:spcBef>
                <a:spcPct val="50000"/>
              </a:spcBef>
            </a:pPr>
            <a:endParaRPr lang="en-US" sz="3100"/>
          </a:p>
          <a:p>
            <a:pPr>
              <a:spcBef>
                <a:spcPct val="50000"/>
              </a:spcBef>
            </a:pPr>
            <a:r>
              <a:rPr lang="en-US" sz="3100"/>
              <a:t>Rubistar is a tool to help the teacher who wants to use rubrics but does not have the time to develop them from scratch</a:t>
            </a:r>
          </a:p>
          <a:p>
            <a:pPr>
              <a:spcBef>
                <a:spcPct val="50000"/>
              </a:spcBef>
            </a:pPr>
            <a:endParaRPr lang="en-US" sz="3100"/>
          </a:p>
          <a:p>
            <a:pPr>
              <a:spcBef>
                <a:spcPct val="50000"/>
              </a:spcBef>
            </a:pPr>
            <a:r>
              <a:rPr lang="en-US" sz="3100"/>
              <a:t>Age-appropriate, customizable project checklist for written reports, multimedia projects, oral presentations, and science projects.  </a:t>
            </a:r>
          </a:p>
          <a:p>
            <a:pPr>
              <a:spcBef>
                <a:spcPct val="50000"/>
              </a:spcBef>
            </a:pPr>
            <a:endParaRPr lang="en-US" sz="3100"/>
          </a:p>
          <a:p>
            <a:pPr>
              <a:spcBef>
                <a:spcPct val="50000"/>
              </a:spcBef>
            </a:pPr>
            <a:r>
              <a:rPr lang="en-US" sz="3100"/>
              <a:t>The use of checklists keeps students on track and allows them to ake responsibility for their own learning through peer and self-evalution.</a:t>
            </a:r>
          </a:p>
          <a:p>
            <a:pPr>
              <a:spcBef>
                <a:spcPct val="50000"/>
              </a:spcBef>
            </a:pPr>
            <a:endParaRPr lang="en-US" sz="3100"/>
          </a:p>
          <a:p>
            <a:pPr>
              <a:spcBef>
                <a:spcPct val="50000"/>
              </a:spcBef>
            </a:pPr>
            <a:r>
              <a:rPr lang="en-US"/>
              <a:t>Project-based Learning has the potential to increase a student's feeling of responsibility for, and control over, her own learning. Students who are allowed to define their own learning goals will be more engaged in learning. You can involve students in this process by helping them create their project assignment or project checklist. This pre-project activity gives students valuable experience in planning, and in setting their own goals and standards of excellence.</a:t>
            </a:r>
            <a:r>
              <a:rPr lang="en-US">
                <a:ea typeface="ヒラギノ角ゴ Pro W3" pitchFamily="-72" charset="-128"/>
                <a:cs typeface="ヒラギノ角ゴ Pro W3" pitchFamily="-72" charset="-128"/>
              </a:rPr>
              <a:t>ﾊﾊﾊﾊﾊ</a:t>
            </a:r>
            <a:r>
              <a:rPr lang="en-US"/>
              <a:t>By working with learners to create individual project checklists, you and your students engage in a valuable discussion of learning goals, student interests, student and teacher expectations, personal strengths and weaknesses, and problem solving strategies. Such discussions can help build more authentic projects, in that they reflect student interests and skills. Using individualized checklists also allows students to pursue and experiment with different strategies. Allowing students to choose personal approaches to problems simulates real-world tasks in which multiple views and methods compete in the search for a solution.</a:t>
            </a:r>
            <a:endParaRPr lang="en-US" sz="3100"/>
          </a:p>
          <a:p>
            <a:pPr>
              <a:spcBef>
                <a:spcPct val="50000"/>
              </a:spcBef>
            </a:pPr>
            <a:endParaRPr lang="en-US" sz="3100"/>
          </a:p>
          <a:p>
            <a:pPr>
              <a:spcBef>
                <a:spcPct val="50000"/>
              </a:spcBef>
            </a:pPr>
            <a:endParaRPr lang="en-US" sz="3100"/>
          </a:p>
          <a:p>
            <a:pPr>
              <a:spcBef>
                <a:spcPct val="50000"/>
              </a:spcBef>
            </a:pPr>
            <a:endParaRPr lang="en-US"/>
          </a:p>
          <a:p>
            <a:endParaRPr lang="en-US"/>
          </a:p>
          <a:p>
            <a:endParaRPr lang="en-US"/>
          </a:p>
          <a:p>
            <a:r>
              <a:rPr lang="en-US"/>
              <a:t>CPS – Engage 4 questions aligned to Kentucky Standards</a:t>
            </a:r>
          </a:p>
          <a:p>
            <a:endParaRPr lang="en-US"/>
          </a:p>
          <a:p>
            <a:r>
              <a:rPr lang="en-US"/>
              <a:t>Zoomerang – Demonstrate Literacy Survey and access raw data</a:t>
            </a:r>
          </a:p>
          <a:p>
            <a:endParaRPr lang="en-US"/>
          </a:p>
          <a:p>
            <a:r>
              <a:rPr lang="en-US"/>
              <a:t>Learning Styles – Demo NC State Site</a:t>
            </a:r>
          </a:p>
          <a:p>
            <a:endParaRPr lang="en-US"/>
          </a:p>
          <a:p>
            <a:r>
              <a:rPr lang="en-US"/>
              <a:t>My Access – Demo Like always, point out various grade level prompts and reports</a:t>
            </a:r>
          </a:p>
          <a:p>
            <a:endParaRPr lang="en-US"/>
          </a:p>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611D6C-4202-405F-890D-250B16CD0791}" type="slidenum">
              <a:rPr lang="en-US">
                <a:ea typeface="ＭＳ Ｐゴシック" pitchFamily="-72" charset="-128"/>
                <a:cs typeface="ＭＳ Ｐゴシック" pitchFamily="-72" charset="-128"/>
              </a:rPr>
              <a:pPr fontAlgn="base">
                <a:spcBef>
                  <a:spcPct val="0"/>
                </a:spcBef>
                <a:spcAft>
                  <a:spcPct val="0"/>
                </a:spcAft>
              </a:pPr>
              <a:t>44</a:t>
            </a:fld>
            <a:endParaRPr lang="en-US">
              <a:ea typeface="ＭＳ Ｐゴシック" pitchFamily="-72" charset="-128"/>
              <a:cs typeface="ＭＳ Ｐゴシック" pitchFamily="-72" charset="-128"/>
            </a:endParaRPr>
          </a:p>
        </p:txBody>
      </p:sp>
      <p:sp>
        <p:nvSpPr>
          <p:cNvPr id="911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a:t>Many schools today set a goal of ensuring that all students master a prescribed set of skills to determine if the student is “working on grade level.” Each student’s progress is measured against a standard.  The entire class then studies skills and concepts without adjustments in time or support in learning.  Furthermore, some classrooms contain students who enter meeting all grade level standards.  While these students may receive an “A” in the course, they have not been challenged to maximize their individual learning.  In a differentiated classroom, teachers strive to create a positive correlation between personal success and academic growth of individual students. </a:t>
            </a:r>
          </a:p>
          <a:p>
            <a:pPr>
              <a:spcBef>
                <a:spcPct val="0"/>
              </a:spcBef>
            </a:pPr>
            <a:r>
              <a:rPr lang="en-US"/>
              <a:t>Common language is important when starting a new initiative. Let’s review a definition for differentiated instruction</a:t>
            </a:r>
            <a:r>
              <a:rPr lang="en-US" b="1"/>
              <a:t>.  </a:t>
            </a:r>
          </a:p>
          <a:p>
            <a:pPr>
              <a:spcBef>
                <a:spcPct val="0"/>
              </a:spcBef>
            </a:pPr>
            <a:r>
              <a:rPr lang="en-US" b="1"/>
              <a:t>(Stress that differentiated instruction is a philosophy and not a new program or a teaching strategy and it is NOT s special education program.</a:t>
            </a:r>
            <a:r>
              <a:rPr lang="en-US"/>
              <a: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DBE6867-2EC5-4EA5-BABD-9E63AD4664C9}" type="slidenum">
              <a:rPr lang="en-US">
                <a:ea typeface="ＭＳ Ｐゴシック" pitchFamily="-72" charset="-128"/>
                <a:cs typeface="ＭＳ Ｐゴシック" pitchFamily="-72" charset="-128"/>
              </a:rPr>
              <a:pPr fontAlgn="base">
                <a:spcBef>
                  <a:spcPct val="0"/>
                </a:spcBef>
                <a:spcAft>
                  <a:spcPct val="0"/>
                </a:spcAft>
              </a:pPr>
              <a:t>45</a:t>
            </a:fld>
            <a:endParaRPr lang="en-US">
              <a:ea typeface="ＭＳ Ｐゴシック" pitchFamily="-72" charset="-128"/>
              <a:cs typeface="ＭＳ Ｐゴシック" pitchFamily="-72" charset="-128"/>
            </a:endParaRPr>
          </a:p>
        </p:txBody>
      </p:sp>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gn="just">
              <a:spcBef>
                <a:spcPct val="0"/>
              </a:spcBef>
            </a:pPr>
            <a:r>
              <a:rPr lang="en-US" b="1"/>
              <a:t>Activity/Handout #2 – Characteristics of DI versus Traditional Classroom.</a:t>
            </a:r>
          </a:p>
          <a:p>
            <a:pPr algn="just">
              <a:spcBef>
                <a:spcPct val="0"/>
              </a:spcBef>
            </a:pPr>
            <a:endParaRPr lang="en-US" b="1"/>
          </a:p>
          <a:p>
            <a:pPr algn="just">
              <a:spcBef>
                <a:spcPct val="0"/>
              </a:spcBef>
            </a:pPr>
            <a:r>
              <a:rPr lang="en-US"/>
              <a:t>Differentiated classrooms begin with a solid curriculum and engaging instruction.  Teachers who utilize differentiated activities understand that students have individual learning needs.  Through differentiation, a teacher reacts responsively to these needs.</a:t>
            </a:r>
          </a:p>
          <a:p>
            <a:pPr algn="just">
              <a:spcBef>
                <a:spcPct val="0"/>
              </a:spcBef>
            </a:pPr>
            <a:endParaRPr lang="en-US"/>
          </a:p>
          <a:p>
            <a:pPr>
              <a:spcBef>
                <a:spcPct val="0"/>
              </a:spcBef>
            </a:pPr>
            <a:r>
              <a:rPr lang="en-US"/>
              <a:t>Simply stated, differentiated instruction focuses on individual needs and growth, rather than the typical pattern of teaching a class as though all students are basically alike.</a:t>
            </a:r>
          </a:p>
          <a:p>
            <a:pPr>
              <a:spcBef>
                <a:spcPct val="0"/>
              </a:spcBef>
            </a:pPr>
            <a:r>
              <a:rPr lang="en-US"/>
              <a:t>To define differentiated instruction, one needs to compare a traditional classroom to a differentiated classroom.</a:t>
            </a:r>
            <a:endParaRPr lang="en-US" b="1"/>
          </a:p>
          <a:p>
            <a:pPr>
              <a:spcBef>
                <a:spcPct val="0"/>
              </a:spcBef>
            </a:pPr>
            <a:r>
              <a:rPr lang="en-US" b="1"/>
              <a:t>(Discuss chart in slide.) *</a:t>
            </a:r>
            <a:r>
              <a:rPr lang="en-US"/>
              <a:t>Provided for you in your Differentiated Instruction Learning Community Resource Packet is an activity for you to complete and discuss. </a:t>
            </a:r>
          </a:p>
          <a:p>
            <a:pPr>
              <a:spcBef>
                <a:spcPct val="0"/>
              </a:spcBef>
            </a:pPr>
            <a:endParaRPr lang="en-US"/>
          </a:p>
          <a:p>
            <a:pPr>
              <a:spcBef>
                <a:spcPct val="0"/>
              </a:spcBef>
            </a:pPr>
            <a:r>
              <a:rPr lang="en-US" b="1"/>
              <a:t>OPTIONAL:</a:t>
            </a:r>
            <a:r>
              <a:rPr lang="en-US"/>
              <a:t>  An extension of this activity may be constructing a shutter book while defining the traditional classroom versus the differentiated classroom.  </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52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A4ACB7-9B4E-4C26-9CEF-33301130E4AF}" type="slidenum">
              <a:rPr lang="en-US">
                <a:latin typeface="Arial" pitchFamily="-72" charset="0"/>
                <a:ea typeface="Arial" pitchFamily="-72" charset="0"/>
                <a:cs typeface="Arial" pitchFamily="-72" charset="0"/>
              </a:rPr>
              <a:pPr fontAlgn="base">
                <a:spcBef>
                  <a:spcPct val="0"/>
                </a:spcBef>
                <a:spcAft>
                  <a:spcPct val="0"/>
                </a:spcAft>
              </a:pPr>
              <a:t>46</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72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94E2A3-3871-475D-AC97-469AB3806E7B}" type="slidenum">
              <a:rPr lang="en-US">
                <a:ea typeface="ＭＳ Ｐゴシック" pitchFamily="-72" charset="-128"/>
                <a:cs typeface="ＭＳ Ｐゴシック" pitchFamily="-72" charset="-128"/>
              </a:rPr>
              <a:pPr fontAlgn="base">
                <a:spcBef>
                  <a:spcPct val="0"/>
                </a:spcBef>
                <a:spcAft>
                  <a:spcPct val="0"/>
                </a:spcAft>
              </a:pPr>
              <a:t>47</a:t>
            </a:fld>
            <a:endParaRPr lang="en-US">
              <a:ea typeface="ＭＳ Ｐゴシック" pitchFamily="-72" charset="-128"/>
              <a:cs typeface="ＭＳ Ｐゴシック" pitchFamily="-72"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993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751F6D-1104-419E-9527-70D08C522D40}" type="slidenum">
              <a:rPr lang="en-US">
                <a:ea typeface="ＭＳ Ｐゴシック" pitchFamily="-72" charset="-128"/>
                <a:cs typeface="ＭＳ Ｐゴシック" pitchFamily="-72" charset="-128"/>
              </a:rPr>
              <a:pPr fontAlgn="base">
                <a:spcBef>
                  <a:spcPct val="0"/>
                </a:spcBef>
                <a:spcAft>
                  <a:spcPct val="0"/>
                </a:spcAft>
              </a:pPr>
              <a:t>48</a:t>
            </a:fld>
            <a:endParaRPr lang="en-US">
              <a:ea typeface="ＭＳ Ｐゴシック" pitchFamily="-72" charset="-128"/>
              <a:cs typeface="ＭＳ Ｐゴシック" pitchFamily="-72"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7"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13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95CA57-DBA6-4E49-8E99-C8C6A27D5EC6}" type="slidenum">
              <a:rPr lang="en-US">
                <a:ea typeface="ＭＳ Ｐゴシック" pitchFamily="-72" charset="-128"/>
                <a:cs typeface="ＭＳ Ｐゴシック" pitchFamily="-72" charset="-128"/>
              </a:rPr>
              <a:pPr fontAlgn="base">
                <a:spcBef>
                  <a:spcPct val="0"/>
                </a:spcBef>
                <a:spcAft>
                  <a:spcPct val="0"/>
                </a:spcAft>
              </a:pPr>
              <a:t>49</a:t>
            </a:fld>
            <a:endParaRPr lang="en-US">
              <a:ea typeface="ＭＳ Ｐゴシック" pitchFamily="-72" charset="-128"/>
              <a:cs typeface="ＭＳ Ｐゴシック" pitchFamily="-72"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5"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34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76B97F-002C-44D0-A525-3A4B910375C6}" type="slidenum">
              <a:rPr lang="en-US">
                <a:ea typeface="ＭＳ Ｐゴシック" pitchFamily="-72" charset="-128"/>
                <a:cs typeface="ＭＳ Ｐゴシック" pitchFamily="-72" charset="-128"/>
              </a:rPr>
              <a:pPr fontAlgn="base">
                <a:spcBef>
                  <a:spcPct val="0"/>
                </a:spcBef>
                <a:spcAft>
                  <a:spcPct val="0"/>
                </a:spcAft>
              </a:pPr>
              <a:t>50</a:t>
            </a:fld>
            <a:endParaRPr lang="en-US">
              <a:ea typeface="ＭＳ Ｐゴシック" pitchFamily="-72" charset="-128"/>
              <a:cs typeface="ＭＳ Ｐゴシック" pitchFamily="-72"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3"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54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FD292F0-C08E-4B9E-BA05-05DCDF29EFE7}" type="slidenum">
              <a:rPr lang="en-US">
                <a:ea typeface="ＭＳ Ｐゴシック" pitchFamily="-72" charset="-128"/>
                <a:cs typeface="ＭＳ Ｐゴシック" pitchFamily="-72" charset="-128"/>
              </a:rPr>
              <a:pPr fontAlgn="base">
                <a:spcBef>
                  <a:spcPct val="0"/>
                </a:spcBef>
                <a:spcAft>
                  <a:spcPct val="0"/>
                </a:spcAft>
              </a:pPr>
              <a:t>51</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6E0DAD-21CF-4E80-B0E0-71CC914EE6B8}" type="slidenum">
              <a:rPr lang="en-US">
                <a:ea typeface="ＭＳ Ｐゴシック" pitchFamily="-72" charset="-128"/>
                <a:cs typeface="ＭＳ Ｐゴシック" pitchFamily="-72" charset="-128"/>
              </a:rPr>
              <a:pPr fontAlgn="base">
                <a:spcBef>
                  <a:spcPct val="0"/>
                </a:spcBef>
                <a:spcAft>
                  <a:spcPct val="0"/>
                </a:spcAft>
              </a:pPr>
              <a:t>5</a:t>
            </a:fld>
            <a:endParaRPr lang="en-US">
              <a:ea typeface="ＭＳ Ｐゴシック" pitchFamily="-72" charset="-128"/>
              <a:cs typeface="ＭＳ Ｐゴシック" pitchFamily="-72"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1"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75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61AB63-C7EF-4AFC-BCE0-F5BDD274DBD7}" type="slidenum">
              <a:rPr lang="en-US">
                <a:ea typeface="ＭＳ Ｐゴシック" pitchFamily="-72" charset="-128"/>
                <a:cs typeface="ＭＳ Ｐゴシック" pitchFamily="-72" charset="-128"/>
              </a:rPr>
              <a:pPr fontAlgn="base">
                <a:spcBef>
                  <a:spcPct val="0"/>
                </a:spcBef>
                <a:spcAft>
                  <a:spcPct val="0"/>
                </a:spcAft>
              </a:pPr>
              <a:t>52</a:t>
            </a:fld>
            <a:endParaRPr lang="en-US">
              <a:ea typeface="ＭＳ Ｐゴシック" pitchFamily="-72" charset="-128"/>
              <a:cs typeface="ＭＳ Ｐゴシック" pitchFamily="-72"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69"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95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F05B3F-154C-41A5-B7F8-29D8F956A667}" type="slidenum">
              <a:rPr lang="en-US">
                <a:ea typeface="ＭＳ Ｐゴシック" pitchFamily="-72" charset="-128"/>
                <a:cs typeface="ＭＳ Ｐゴシック" pitchFamily="-72" charset="-128"/>
              </a:rPr>
              <a:pPr fontAlgn="base">
                <a:spcBef>
                  <a:spcPct val="0"/>
                </a:spcBef>
                <a:spcAft>
                  <a:spcPct val="0"/>
                </a:spcAft>
              </a:pPr>
              <a:t>53</a:t>
            </a:fld>
            <a:endParaRPr lang="en-US">
              <a:ea typeface="ＭＳ Ｐゴシック" pitchFamily="-72" charset="-128"/>
              <a:cs typeface="ＭＳ Ｐゴシック" pitchFamily="-72"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16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D73A29-DDF6-48FB-85AD-838107C43A5D}" type="slidenum">
              <a:rPr lang="en-US">
                <a:ea typeface="ＭＳ Ｐゴシック" pitchFamily="-72" charset="-128"/>
                <a:cs typeface="ＭＳ Ｐゴシック" pitchFamily="-72" charset="-128"/>
              </a:rPr>
              <a:pPr fontAlgn="base">
                <a:spcBef>
                  <a:spcPct val="0"/>
                </a:spcBef>
                <a:spcAft>
                  <a:spcPct val="0"/>
                </a:spcAft>
              </a:pPr>
              <a:t>54</a:t>
            </a:fld>
            <a:endParaRPr lang="en-US">
              <a:ea typeface="ＭＳ Ｐゴシック" pitchFamily="-72" charset="-128"/>
              <a:cs typeface="ＭＳ Ｐゴシック" pitchFamily="-72"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bwMode="auto">
          <a:noFill/>
          <a:ln>
            <a:solidFill>
              <a:srgbClr val="000000"/>
            </a:solidFill>
            <a:miter lim="800000"/>
            <a:headEnd/>
            <a:tailEnd/>
          </a:ln>
        </p:spPr>
      </p:sp>
      <p:sp>
        <p:nvSpPr>
          <p:cNvPr id="1136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36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BFA274-84F1-420B-84D7-F03D00AA09B1}" type="slidenum">
              <a:rPr lang="en-US">
                <a:ea typeface="ＭＳ Ｐゴシック" pitchFamily="-72" charset="-128"/>
                <a:cs typeface="ＭＳ Ｐゴシック" pitchFamily="-72" charset="-128"/>
              </a:rPr>
              <a:pPr fontAlgn="base">
                <a:spcBef>
                  <a:spcPct val="0"/>
                </a:spcBef>
                <a:spcAft>
                  <a:spcPct val="0"/>
                </a:spcAft>
              </a:pPr>
              <a:t>55</a:t>
            </a:fld>
            <a:endParaRPr lang="en-US">
              <a:ea typeface="ＭＳ Ｐゴシック" pitchFamily="-72" charset="-128"/>
              <a:cs typeface="ＭＳ Ｐゴシック" pitchFamily="-72" charset="-128"/>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3"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57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8C54D8-C374-4A20-B98D-53386425D73D}" type="slidenum">
              <a:rPr lang="en-US">
                <a:ea typeface="ＭＳ Ｐゴシック" pitchFamily="-72" charset="-128"/>
                <a:cs typeface="ＭＳ Ｐゴシック" pitchFamily="-72" charset="-128"/>
              </a:rPr>
              <a:pPr fontAlgn="base">
                <a:spcBef>
                  <a:spcPct val="0"/>
                </a:spcBef>
                <a:spcAft>
                  <a:spcPct val="0"/>
                </a:spcAft>
              </a:pPr>
              <a:t>56</a:t>
            </a:fld>
            <a:endParaRPr lang="en-US">
              <a:ea typeface="ＭＳ Ｐゴシック" pitchFamily="-72" charset="-128"/>
              <a:cs typeface="ＭＳ Ｐゴシック" pitchFamily="-72" charset="-128"/>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77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42D855A-D91F-40C4-AF95-AFB163569978}" type="slidenum">
              <a:rPr lang="en-US">
                <a:ea typeface="ＭＳ Ｐゴシック" pitchFamily="-72" charset="-128"/>
                <a:cs typeface="ＭＳ Ｐゴシック" pitchFamily="-72" charset="-128"/>
              </a:rPr>
              <a:pPr fontAlgn="base">
                <a:spcBef>
                  <a:spcPct val="0"/>
                </a:spcBef>
                <a:spcAft>
                  <a:spcPct val="0"/>
                </a:spcAft>
              </a:pPr>
              <a:t>57</a:t>
            </a:fld>
            <a:endParaRPr lang="en-US">
              <a:ea typeface="ＭＳ Ｐゴシック" pitchFamily="-72" charset="-128"/>
              <a:cs typeface="ＭＳ Ｐゴシック" pitchFamily="-72"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09"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98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39F9F0-EB05-4AD8-B8C5-E1FDAA881018}" type="slidenum">
              <a:rPr lang="en-US">
                <a:ea typeface="ＭＳ Ｐゴシック" pitchFamily="-72" charset="-128"/>
                <a:cs typeface="ＭＳ Ｐゴシック" pitchFamily="-72" charset="-128"/>
              </a:rPr>
              <a:pPr fontAlgn="base">
                <a:spcBef>
                  <a:spcPct val="0"/>
                </a:spcBef>
                <a:spcAft>
                  <a:spcPct val="0"/>
                </a:spcAft>
              </a:pPr>
              <a:t>58</a:t>
            </a:fld>
            <a:endParaRPr lang="en-US">
              <a:ea typeface="ＭＳ Ｐゴシック" pitchFamily="-72" charset="-128"/>
              <a:cs typeface="ＭＳ Ｐゴシック" pitchFamily="-72"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7"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PBL encourages Creativity </a:t>
            </a:r>
          </a:p>
        </p:txBody>
      </p:sp>
      <p:sp>
        <p:nvSpPr>
          <p:cNvPr id="1218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079556-381E-4887-A02B-DD74DC7BDB3C}" type="slidenum">
              <a:rPr lang="en-US">
                <a:ea typeface="ＭＳ Ｐゴシック" pitchFamily="-72" charset="-128"/>
                <a:cs typeface="ＭＳ Ｐゴシック" pitchFamily="-72" charset="-128"/>
              </a:rPr>
              <a:pPr fontAlgn="base">
                <a:spcBef>
                  <a:spcPct val="0"/>
                </a:spcBef>
                <a:spcAft>
                  <a:spcPct val="0"/>
                </a:spcAft>
              </a:pPr>
              <a:t>59</a:t>
            </a:fld>
            <a:endParaRPr lang="en-US">
              <a:ea typeface="ＭＳ Ｐゴシック" pitchFamily="-72" charset="-128"/>
              <a:cs typeface="ＭＳ Ｐゴシック" pitchFamily="-72"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5"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39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29ACDC-844B-45BF-8A39-7E860A3C75A8}" type="slidenum">
              <a:rPr lang="en-US">
                <a:ea typeface="ＭＳ Ｐゴシック" pitchFamily="-72" charset="-128"/>
                <a:cs typeface="ＭＳ Ｐゴシック" pitchFamily="-72" charset="-128"/>
              </a:rPr>
              <a:pPr fontAlgn="base">
                <a:spcBef>
                  <a:spcPct val="0"/>
                </a:spcBef>
                <a:spcAft>
                  <a:spcPct val="0"/>
                </a:spcAft>
              </a:pPr>
              <a:t>60</a:t>
            </a:fld>
            <a:endParaRPr lang="en-US">
              <a:ea typeface="ＭＳ Ｐゴシック" pitchFamily="-72" charset="-128"/>
              <a:cs typeface="ＭＳ Ｐゴシック" pitchFamily="-72"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59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4B142B-6EAB-4823-9BE3-1D5D424ECE96}" type="slidenum">
              <a:rPr lang="en-US">
                <a:latin typeface="Arial" pitchFamily="-72" charset="0"/>
                <a:ea typeface="Arial" pitchFamily="-72" charset="0"/>
                <a:cs typeface="Arial" pitchFamily="-72" charset="0"/>
              </a:rPr>
              <a:pPr fontAlgn="base">
                <a:spcBef>
                  <a:spcPct val="0"/>
                </a:spcBef>
                <a:spcAft>
                  <a:spcPct val="0"/>
                </a:spcAft>
              </a:pPr>
              <a:t>61</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90D243-3C15-4A97-AAA1-6E3D1CA7DE9E}" type="slidenum">
              <a:rPr lang="en-US">
                <a:ea typeface="ＭＳ Ｐゴシック" pitchFamily="-72" charset="-128"/>
                <a:cs typeface="ＭＳ Ｐゴシック" pitchFamily="-72" charset="-128"/>
              </a:rPr>
              <a:pPr fontAlgn="base">
                <a:spcBef>
                  <a:spcPct val="0"/>
                </a:spcBef>
                <a:spcAft>
                  <a:spcPct val="0"/>
                </a:spcAft>
              </a:pPr>
              <a:t>6</a:t>
            </a:fld>
            <a:endParaRPr lang="en-US">
              <a:ea typeface="ＭＳ Ｐゴシック" pitchFamily="-72" charset="-128"/>
              <a:cs typeface="ＭＳ Ｐゴシック" pitchFamily="-72"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1"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80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5341CD-E353-460D-AB6D-529C2E34AAAD}" type="slidenum">
              <a:rPr lang="en-US">
                <a:latin typeface="Arial" pitchFamily="-72" charset="0"/>
                <a:ea typeface="Arial" pitchFamily="-72" charset="0"/>
                <a:cs typeface="Arial" pitchFamily="-72" charset="0"/>
              </a:rPr>
              <a:pPr fontAlgn="base">
                <a:spcBef>
                  <a:spcPct val="0"/>
                </a:spcBef>
                <a:spcAft>
                  <a:spcPct val="0"/>
                </a:spcAft>
              </a:pPr>
              <a:t>62</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49"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00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58A5F-1510-4FE9-AD3D-07163B7D1550}" type="slidenum">
              <a:rPr lang="en-US">
                <a:latin typeface="Arial" pitchFamily="-72" charset="0"/>
                <a:ea typeface="Arial" pitchFamily="-72" charset="0"/>
                <a:cs typeface="Arial" pitchFamily="-72" charset="0"/>
              </a:rPr>
              <a:pPr fontAlgn="base">
                <a:spcBef>
                  <a:spcPct val="0"/>
                </a:spcBef>
                <a:spcAft>
                  <a:spcPct val="0"/>
                </a:spcAft>
              </a:pPr>
              <a:t>63</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7" name="Slide Image Placeholder 1"/>
          <p:cNvSpPr>
            <a:spLocks noGrp="1" noRot="1" noChangeAspect="1" noTextEdit="1"/>
          </p:cNvSpPr>
          <p:nvPr>
            <p:ph type="sldImg"/>
          </p:nvPr>
        </p:nvSpPr>
        <p:spPr bwMode="auto">
          <a:noFill/>
          <a:ln>
            <a:solidFill>
              <a:srgbClr val="000000"/>
            </a:solidFill>
            <a:miter lim="800000"/>
            <a:headEnd/>
            <a:tailEnd/>
          </a:ln>
        </p:spPr>
      </p:sp>
      <p:sp>
        <p:nvSpPr>
          <p:cNvPr id="1320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20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398388-61F9-4C97-BC8E-8E5A755DEE59}" type="slidenum">
              <a:rPr lang="en-US">
                <a:latin typeface="Arial" pitchFamily="-72" charset="0"/>
                <a:ea typeface="Arial" pitchFamily="-72" charset="0"/>
                <a:cs typeface="Arial" pitchFamily="-72" charset="0"/>
              </a:rPr>
              <a:pPr fontAlgn="base">
                <a:spcBef>
                  <a:spcPct val="0"/>
                </a:spcBef>
                <a:spcAft>
                  <a:spcPct val="0"/>
                </a:spcAft>
              </a:pPr>
              <a:t>64</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5"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41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4281CA-A94C-4CA3-A282-BC4E3B92A16D}" type="slidenum">
              <a:rPr lang="en-US">
                <a:latin typeface="Arial" pitchFamily="-72" charset="0"/>
                <a:ea typeface="Arial" pitchFamily="-72" charset="0"/>
                <a:cs typeface="Arial" pitchFamily="-72" charset="0"/>
              </a:rPr>
              <a:pPr fontAlgn="base">
                <a:spcBef>
                  <a:spcPct val="0"/>
                </a:spcBef>
                <a:spcAft>
                  <a:spcPct val="0"/>
                </a:spcAft>
              </a:pPr>
              <a:t>65</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61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88C35F-9B3A-40FC-8F94-335B2524AC1A}" type="slidenum">
              <a:rPr lang="en-US">
                <a:latin typeface="Arial" pitchFamily="-72" charset="0"/>
                <a:ea typeface="Arial" pitchFamily="-72" charset="0"/>
                <a:cs typeface="Arial" pitchFamily="-72" charset="0"/>
              </a:rPr>
              <a:pPr fontAlgn="base">
                <a:spcBef>
                  <a:spcPct val="0"/>
                </a:spcBef>
                <a:spcAft>
                  <a:spcPct val="0"/>
                </a:spcAft>
              </a:pPr>
              <a:t>66</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1"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8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236A6D-CBFE-41A1-AF8F-0132E32EB7F0}" type="slidenum">
              <a:rPr lang="en-US">
                <a:latin typeface="Arial" pitchFamily="-72" charset="0"/>
                <a:ea typeface="Arial" pitchFamily="-72" charset="0"/>
                <a:cs typeface="Arial" pitchFamily="-72" charset="0"/>
              </a:rPr>
              <a:pPr fontAlgn="base">
                <a:spcBef>
                  <a:spcPct val="0"/>
                </a:spcBef>
                <a:spcAft>
                  <a:spcPct val="0"/>
                </a:spcAft>
              </a:pPr>
              <a:t>67</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89"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02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4DEC4C8-D536-45CF-B4CF-F5ACE7A1418E}" type="slidenum">
              <a:rPr lang="en-US">
                <a:latin typeface="Arial" pitchFamily="-72" charset="0"/>
                <a:ea typeface="Arial" pitchFamily="-72" charset="0"/>
                <a:cs typeface="Arial" pitchFamily="-72" charset="0"/>
              </a:rPr>
              <a:pPr fontAlgn="base">
                <a:spcBef>
                  <a:spcPct val="0"/>
                </a:spcBef>
                <a:spcAft>
                  <a:spcPct val="0"/>
                </a:spcAft>
              </a:pPr>
              <a:t>68</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7"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23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4630F1-3D8D-4ADB-A544-9C45AB0E9869}" type="slidenum">
              <a:rPr lang="en-US">
                <a:latin typeface="Arial" pitchFamily="-72" charset="0"/>
                <a:ea typeface="Arial" pitchFamily="-72" charset="0"/>
                <a:cs typeface="Arial" pitchFamily="-72" charset="0"/>
              </a:rPr>
              <a:pPr fontAlgn="base">
                <a:spcBef>
                  <a:spcPct val="0"/>
                </a:spcBef>
                <a:spcAft>
                  <a:spcPct val="0"/>
                </a:spcAft>
              </a:pPr>
              <a:t>69</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4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F7ED8C-9BCA-40BD-B5C7-27D7AC7BB8C4}" type="slidenum">
              <a:rPr lang="en-US">
                <a:latin typeface="Arial" pitchFamily="-72" charset="0"/>
                <a:ea typeface="Arial" pitchFamily="-72" charset="0"/>
                <a:cs typeface="Arial" pitchFamily="-72" charset="0"/>
              </a:rPr>
              <a:pPr fontAlgn="base">
                <a:spcBef>
                  <a:spcPct val="0"/>
                </a:spcBef>
                <a:spcAft>
                  <a:spcPct val="0"/>
                </a:spcAft>
              </a:pPr>
              <a:t>70</a:t>
            </a:fld>
            <a:endParaRPr lang="en-US">
              <a:latin typeface="Arial" pitchFamily="-72" charset="0"/>
              <a:ea typeface="Arial" pitchFamily="-72" charset="0"/>
              <a:cs typeface="Arial" pitchFamily="-72"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3" name="Slide Image Placeholder 1"/>
          <p:cNvSpPr>
            <a:spLocks noGrp="1" noRot="1" noChangeAspect="1" noTextEdit="1"/>
          </p:cNvSpPr>
          <p:nvPr>
            <p:ph type="sldImg"/>
          </p:nvPr>
        </p:nvSpPr>
        <p:spPr bwMode="auto">
          <a:noFill/>
          <a:ln>
            <a:solidFill>
              <a:srgbClr val="000000"/>
            </a:solidFill>
            <a:miter lim="800000"/>
            <a:headEnd/>
            <a:tailEnd/>
          </a:ln>
        </p:spPr>
      </p:sp>
      <p:sp>
        <p:nvSpPr>
          <p:cNvPr id="146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6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3CE1DD5-80CC-4E41-A7B9-361C83D9FCA2}" type="slidenum">
              <a:rPr lang="en-US">
                <a:ea typeface="ＭＳ Ｐゴシック" pitchFamily="-72" charset="-128"/>
                <a:cs typeface="ＭＳ Ｐゴシック" pitchFamily="-72" charset="-128"/>
              </a:rPr>
              <a:pPr fontAlgn="base">
                <a:spcBef>
                  <a:spcPct val="0"/>
                </a:spcBef>
                <a:spcAft>
                  <a:spcPct val="0"/>
                </a:spcAft>
              </a:pPr>
              <a:t>71</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5204C2-7460-40C7-8F9A-877D0577E6FE}" type="slidenum">
              <a:rPr lang="en-US">
                <a:ea typeface="ＭＳ Ｐゴシック" pitchFamily="-72" charset="-128"/>
                <a:cs typeface="ＭＳ Ｐゴシック" pitchFamily="-72" charset="-128"/>
              </a:rPr>
              <a:pPr fontAlgn="base">
                <a:spcBef>
                  <a:spcPct val="0"/>
                </a:spcBef>
                <a:spcAft>
                  <a:spcPct val="0"/>
                </a:spcAft>
              </a:pPr>
              <a:t>7</a:t>
            </a:fld>
            <a:endParaRPr lang="en-US">
              <a:ea typeface="ＭＳ Ｐゴシック" pitchFamily="-72" charset="-128"/>
              <a:cs typeface="ＭＳ Ｐゴシック" pitchFamily="-72" charset="-128"/>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48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A7EAC7-E5C3-41D8-8A63-E78655587263}" type="slidenum">
              <a:rPr lang="en-US">
                <a:ea typeface="ＭＳ Ｐゴシック" pitchFamily="-72" charset="-128"/>
                <a:cs typeface="ＭＳ Ｐゴシック" pitchFamily="-72" charset="-128"/>
              </a:rPr>
              <a:pPr fontAlgn="base">
                <a:spcBef>
                  <a:spcPct val="0"/>
                </a:spcBef>
                <a:spcAft>
                  <a:spcPct val="0"/>
                </a:spcAft>
              </a:pPr>
              <a:t>72</a:t>
            </a:fld>
            <a:endParaRPr lang="en-US">
              <a:ea typeface="ＭＳ Ｐゴシック" pitchFamily="-72" charset="-128"/>
              <a:cs typeface="ＭＳ Ｐゴシック" pitchFamily="-72" charset="-128"/>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29" name="Slide Image Placeholder 1"/>
          <p:cNvSpPr>
            <a:spLocks noGrp="1" noRot="1" noChangeAspect="1" noTextEdit="1"/>
          </p:cNvSpPr>
          <p:nvPr>
            <p:ph type="sldImg"/>
          </p:nvPr>
        </p:nvSpPr>
        <p:spPr bwMode="auto">
          <a:noFill/>
          <a:ln>
            <a:solidFill>
              <a:srgbClr val="000000"/>
            </a:solidFill>
            <a:miter lim="800000"/>
            <a:headEnd/>
            <a:tailEnd/>
          </a:ln>
        </p:spPr>
      </p:sp>
      <p:sp>
        <p:nvSpPr>
          <p:cNvPr id="150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0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1B4E91-1474-47D5-8ECB-B38F646079E7}" type="slidenum">
              <a:rPr lang="en-US">
                <a:ea typeface="ＭＳ Ｐゴシック" pitchFamily="-72" charset="-128"/>
                <a:cs typeface="ＭＳ Ｐゴシック" pitchFamily="-72" charset="-128"/>
              </a:rPr>
              <a:pPr fontAlgn="base">
                <a:spcBef>
                  <a:spcPct val="0"/>
                </a:spcBef>
                <a:spcAft>
                  <a:spcPct val="0"/>
                </a:spcAft>
              </a:pPr>
              <a:t>73</a:t>
            </a:fld>
            <a:endParaRPr lang="en-US">
              <a:ea typeface="ＭＳ Ｐゴシック" pitchFamily="-72" charset="-128"/>
              <a:cs typeface="ＭＳ Ｐゴシック" pitchFamily="-72" charset="-128"/>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7"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2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E7C0AB-6A04-472D-84AC-DC78C0D0C0EA}" type="slidenum">
              <a:rPr lang="en-US">
                <a:ea typeface="ＭＳ Ｐゴシック" pitchFamily="-72" charset="-128"/>
                <a:cs typeface="ＭＳ Ｐゴシック" pitchFamily="-72" charset="-128"/>
              </a:rPr>
              <a:pPr fontAlgn="base">
                <a:spcBef>
                  <a:spcPct val="0"/>
                </a:spcBef>
                <a:spcAft>
                  <a:spcPct val="0"/>
                </a:spcAft>
              </a:pPr>
              <a:t>74</a:t>
            </a:fld>
            <a:endParaRPr lang="en-US">
              <a:ea typeface="ＭＳ Ｐゴシック" pitchFamily="-72" charset="-128"/>
              <a:cs typeface="ＭＳ Ｐゴシック" pitchFamily="-72" charset="-128"/>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5"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4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1CE4EA-7B9E-495F-BF1E-E590FF7C3FDE}" type="slidenum">
              <a:rPr lang="en-US">
                <a:ea typeface="ＭＳ Ｐゴシック" pitchFamily="-72" charset="-128"/>
                <a:cs typeface="ＭＳ Ｐゴシック" pitchFamily="-72" charset="-128"/>
              </a:rPr>
              <a:pPr fontAlgn="base">
                <a:spcBef>
                  <a:spcPct val="0"/>
                </a:spcBef>
                <a:spcAft>
                  <a:spcPct val="0"/>
                </a:spcAft>
              </a:pPr>
              <a:t>75</a:t>
            </a:fld>
            <a:endParaRPr lang="en-US">
              <a:ea typeface="ＭＳ Ｐゴシック" pitchFamily="-72" charset="-128"/>
              <a:cs typeface="ＭＳ Ｐゴシック" pitchFamily="-72" charset="-128"/>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3"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6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717A60-A514-48C9-B4CC-02CB3246F589}" type="slidenum">
              <a:rPr lang="en-US">
                <a:ea typeface="ＭＳ Ｐゴシック" pitchFamily="-72" charset="-128"/>
                <a:cs typeface="ＭＳ Ｐゴシック" pitchFamily="-72" charset="-128"/>
              </a:rPr>
              <a:pPr fontAlgn="base">
                <a:spcBef>
                  <a:spcPct val="0"/>
                </a:spcBef>
                <a:spcAft>
                  <a:spcPct val="0"/>
                </a:spcAft>
              </a:pPr>
              <a:t>76</a:t>
            </a:fld>
            <a:endParaRPr lang="en-US">
              <a:ea typeface="ＭＳ Ｐゴシック" pitchFamily="-72" charset="-128"/>
              <a:cs typeface="ＭＳ Ｐゴシック" pitchFamily="-72" charset="-128"/>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1" name="Slide Image Placeholder 1"/>
          <p:cNvSpPr>
            <a:spLocks noGrp="1" noRot="1" noChangeAspect="1" noTextEdit="1"/>
          </p:cNvSpPr>
          <p:nvPr>
            <p:ph type="sldImg"/>
          </p:nvPr>
        </p:nvSpPr>
        <p:spPr bwMode="auto">
          <a:noFill/>
          <a:ln>
            <a:solidFill>
              <a:srgbClr val="000000"/>
            </a:solidFill>
            <a:miter lim="800000"/>
            <a:headEnd/>
            <a:tailEnd/>
          </a:ln>
        </p:spPr>
      </p:sp>
      <p:sp>
        <p:nvSpPr>
          <p:cNvPr id="158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8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39698C-35D7-43B9-8797-32A310B2A889}" type="slidenum">
              <a:rPr lang="en-US">
                <a:ea typeface="ＭＳ Ｐゴシック" pitchFamily="-72" charset="-128"/>
                <a:cs typeface="ＭＳ Ｐゴシック" pitchFamily="-72" charset="-128"/>
              </a:rPr>
              <a:pPr fontAlgn="base">
                <a:spcBef>
                  <a:spcPct val="0"/>
                </a:spcBef>
                <a:spcAft>
                  <a:spcPct val="0"/>
                </a:spcAft>
              </a:pPr>
              <a:t>77</a:t>
            </a:fld>
            <a:endParaRPr lang="en-US">
              <a:ea typeface="ＭＳ Ｐゴシック" pitchFamily="-72" charset="-128"/>
              <a:cs typeface="ＭＳ Ｐゴシック" pitchFamily="-72" charset="-128"/>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69" name="Slide Image Placeholder 1"/>
          <p:cNvSpPr>
            <a:spLocks noGrp="1" noRot="1" noChangeAspect="1" noTextEdit="1"/>
          </p:cNvSpPr>
          <p:nvPr>
            <p:ph type="sldImg"/>
          </p:nvPr>
        </p:nvSpPr>
        <p:spPr bwMode="auto">
          <a:noFill/>
          <a:ln>
            <a:solidFill>
              <a:srgbClr val="000000"/>
            </a:solidFill>
            <a:miter lim="800000"/>
            <a:headEnd/>
            <a:tailEnd/>
          </a:ln>
        </p:spPr>
      </p:sp>
      <p:sp>
        <p:nvSpPr>
          <p:cNvPr id="160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0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320897-6915-423F-95F7-0BF417764DE8}" type="slidenum">
              <a:rPr lang="en-US">
                <a:ea typeface="ＭＳ Ｐゴシック" pitchFamily="-72" charset="-128"/>
                <a:cs typeface="ＭＳ Ｐゴシック" pitchFamily="-72" charset="-128"/>
              </a:rPr>
              <a:pPr fontAlgn="base">
                <a:spcBef>
                  <a:spcPct val="0"/>
                </a:spcBef>
                <a:spcAft>
                  <a:spcPct val="0"/>
                </a:spcAft>
              </a:pPr>
              <a:t>78</a:t>
            </a:fld>
            <a:endParaRPr lang="en-US">
              <a:ea typeface="ＭＳ Ｐゴシック" pitchFamily="-72" charset="-128"/>
              <a:cs typeface="ＭＳ Ｐゴシック" pitchFamily="-72"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7" name="Slide Image Placeholder 1"/>
          <p:cNvSpPr>
            <a:spLocks noGrp="1" noRot="1" noChangeAspect="1" noTextEdit="1"/>
          </p:cNvSpPr>
          <p:nvPr>
            <p:ph type="sldImg"/>
          </p:nvPr>
        </p:nvSpPr>
        <p:spPr bwMode="auto">
          <a:noFill/>
          <a:ln>
            <a:solidFill>
              <a:srgbClr val="000000"/>
            </a:solidFill>
            <a:miter lim="800000"/>
            <a:headEnd/>
            <a:tailEnd/>
          </a:ln>
        </p:spPr>
      </p:sp>
      <p:sp>
        <p:nvSpPr>
          <p:cNvPr id="162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2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D025B0-8289-46E8-86DE-A5C00BF1B216}" type="slidenum">
              <a:rPr lang="en-US">
                <a:ea typeface="ＭＳ Ｐゴシック" pitchFamily="-72" charset="-128"/>
                <a:cs typeface="ＭＳ Ｐゴシック" pitchFamily="-72" charset="-128"/>
              </a:rPr>
              <a:pPr fontAlgn="base">
                <a:spcBef>
                  <a:spcPct val="0"/>
                </a:spcBef>
                <a:spcAft>
                  <a:spcPct val="0"/>
                </a:spcAft>
              </a:pPr>
              <a:t>79</a:t>
            </a:fld>
            <a:endParaRPr lang="en-US">
              <a:ea typeface="ＭＳ Ｐゴシック" pitchFamily="-72" charset="-128"/>
              <a:cs typeface="ＭＳ Ｐゴシック" pitchFamily="-72" charset="-128"/>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5" name="Slide Image Placeholder 1"/>
          <p:cNvSpPr>
            <a:spLocks noGrp="1" noRot="1" noChangeAspect="1" noTextEdit="1"/>
          </p:cNvSpPr>
          <p:nvPr>
            <p:ph type="sldImg"/>
          </p:nvPr>
        </p:nvSpPr>
        <p:spPr bwMode="auto">
          <a:noFill/>
          <a:ln>
            <a:solidFill>
              <a:srgbClr val="000000"/>
            </a:solidFill>
            <a:miter lim="800000"/>
            <a:headEnd/>
            <a:tailEnd/>
          </a:ln>
        </p:spPr>
      </p:sp>
      <p:sp>
        <p:nvSpPr>
          <p:cNvPr id="164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4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4E42F-F57A-4393-A3FE-877226A75943}" type="slidenum">
              <a:rPr lang="en-US">
                <a:ea typeface="ＭＳ Ｐゴシック" pitchFamily="-72" charset="-128"/>
                <a:cs typeface="ＭＳ Ｐゴシック" pitchFamily="-72" charset="-128"/>
              </a:rPr>
              <a:pPr fontAlgn="base">
                <a:spcBef>
                  <a:spcPct val="0"/>
                </a:spcBef>
                <a:spcAft>
                  <a:spcPct val="0"/>
                </a:spcAft>
              </a:pPr>
              <a:t>80</a:t>
            </a:fld>
            <a:endParaRPr lang="en-US">
              <a:ea typeface="ＭＳ Ｐゴシック" pitchFamily="-72" charset="-128"/>
              <a:cs typeface="ＭＳ Ｐゴシック" pitchFamily="-72" charset="-128"/>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913" name="Slide Image Placeholder 1"/>
          <p:cNvSpPr>
            <a:spLocks noGrp="1" noRot="1" noChangeAspect="1" noTextEdit="1"/>
          </p:cNvSpPr>
          <p:nvPr>
            <p:ph type="sldImg"/>
          </p:nvPr>
        </p:nvSpPr>
        <p:spPr bwMode="auto">
          <a:noFill/>
          <a:ln>
            <a:solidFill>
              <a:srgbClr val="000000"/>
            </a:solidFill>
            <a:miter lim="800000"/>
            <a:headEnd/>
            <a:tailEnd/>
          </a:ln>
        </p:spPr>
      </p:sp>
      <p:sp>
        <p:nvSpPr>
          <p:cNvPr id="166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6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77D107-7036-4230-8A47-57C9FB86CCC5}" type="slidenum">
              <a:rPr lang="en-US">
                <a:ea typeface="ＭＳ Ｐゴシック" pitchFamily="-72" charset="-128"/>
                <a:cs typeface="ＭＳ Ｐゴシック" pitchFamily="-72" charset="-128"/>
              </a:rPr>
              <a:pPr fontAlgn="base">
                <a:spcBef>
                  <a:spcPct val="0"/>
                </a:spcBef>
                <a:spcAft>
                  <a:spcPct val="0"/>
                </a:spcAft>
              </a:pPr>
              <a:t>81</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697CE8-79E1-47E0-8F64-0F0290560570}" type="slidenum">
              <a:rPr lang="en-US">
                <a:ea typeface="ＭＳ Ｐゴシック" pitchFamily="-72" charset="-128"/>
                <a:cs typeface="ＭＳ Ｐゴシック" pitchFamily="-72" charset="-128"/>
              </a:rPr>
              <a:pPr fontAlgn="base">
                <a:spcBef>
                  <a:spcPct val="0"/>
                </a:spcBef>
                <a:spcAft>
                  <a:spcPct val="0"/>
                </a:spcAft>
              </a:pPr>
              <a:t>8</a:t>
            </a:fld>
            <a:endParaRPr lang="en-US">
              <a:ea typeface="ＭＳ Ｐゴシック" pitchFamily="-72" charset="-128"/>
              <a:cs typeface="ＭＳ Ｐゴシック" pitchFamily="-72" charset="-128"/>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1"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68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9A6A7C-DED8-4BB0-AACE-02D534B9100F}" type="slidenum">
              <a:rPr lang="en-US">
                <a:ea typeface="ＭＳ Ｐゴシック" pitchFamily="-72" charset="-128"/>
                <a:cs typeface="ＭＳ Ｐゴシック" pitchFamily="-72" charset="-128"/>
              </a:rPr>
              <a:pPr fontAlgn="base">
                <a:spcBef>
                  <a:spcPct val="0"/>
                </a:spcBef>
                <a:spcAft>
                  <a:spcPct val="0"/>
                </a:spcAft>
              </a:pPr>
              <a:t>82</a:t>
            </a:fld>
            <a:endParaRPr lang="en-US">
              <a:ea typeface="ＭＳ Ｐゴシック" pitchFamily="-72" charset="-128"/>
              <a:cs typeface="ＭＳ Ｐゴシック" pitchFamily="-72" charset="-128"/>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09" name="Slide Image Placeholder 1"/>
          <p:cNvSpPr>
            <a:spLocks noGrp="1" noRot="1" noChangeAspect="1" noTextEdit="1"/>
          </p:cNvSpPr>
          <p:nvPr>
            <p:ph type="sldImg"/>
          </p:nvPr>
        </p:nvSpPr>
        <p:spPr bwMode="auto">
          <a:noFill/>
          <a:ln>
            <a:solidFill>
              <a:srgbClr val="000000"/>
            </a:solidFill>
            <a:miter lim="800000"/>
            <a:headEnd/>
            <a:tailEnd/>
          </a:ln>
        </p:spPr>
      </p:sp>
      <p:sp>
        <p:nvSpPr>
          <p:cNvPr id="171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1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5DE3CA-76D7-4C57-B84A-4C1762DC55C6}" type="slidenum">
              <a:rPr lang="en-US">
                <a:ea typeface="ＭＳ Ｐゴシック" pitchFamily="-72" charset="-128"/>
                <a:cs typeface="ＭＳ Ｐゴシック" pitchFamily="-72" charset="-128"/>
              </a:rPr>
              <a:pPr fontAlgn="base">
                <a:spcBef>
                  <a:spcPct val="0"/>
                </a:spcBef>
                <a:spcAft>
                  <a:spcPct val="0"/>
                </a:spcAft>
              </a:pPr>
              <a:t>83</a:t>
            </a:fld>
            <a:endParaRPr lang="en-US">
              <a:ea typeface="ＭＳ Ｐゴシック" pitchFamily="-72" charset="-128"/>
              <a:cs typeface="ＭＳ Ｐゴシック" pitchFamily="-72" charset="-128"/>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7" name="Slide Image Placeholder 1"/>
          <p:cNvSpPr>
            <a:spLocks noGrp="1" noRot="1" noChangeAspect="1" noTextEdit="1"/>
          </p:cNvSpPr>
          <p:nvPr>
            <p:ph type="sldImg"/>
          </p:nvPr>
        </p:nvSpPr>
        <p:spPr bwMode="auto">
          <a:noFill/>
          <a:ln>
            <a:solidFill>
              <a:srgbClr val="000000"/>
            </a:solidFill>
            <a:miter lim="800000"/>
            <a:headEnd/>
            <a:tailEnd/>
          </a:ln>
        </p:spPr>
      </p:sp>
      <p:sp>
        <p:nvSpPr>
          <p:cNvPr id="173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3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878EDB-30EB-4638-B955-D2B78C8E21EE}" type="slidenum">
              <a:rPr lang="en-US">
                <a:ea typeface="ＭＳ Ｐゴシック" pitchFamily="-72" charset="-128"/>
                <a:cs typeface="ＭＳ Ｐゴシック" pitchFamily="-72" charset="-128"/>
              </a:rPr>
              <a:pPr fontAlgn="base">
                <a:spcBef>
                  <a:spcPct val="0"/>
                </a:spcBef>
                <a:spcAft>
                  <a:spcPct val="0"/>
                </a:spcAft>
              </a:pPr>
              <a:t>84</a:t>
            </a:fld>
            <a:endParaRPr lang="en-US">
              <a:ea typeface="ＭＳ Ｐゴシック" pitchFamily="-72" charset="-128"/>
              <a:cs typeface="ＭＳ Ｐゴシック" pitchFamily="-72" charset="-128"/>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5" name="Slide Image Placeholder 1"/>
          <p:cNvSpPr>
            <a:spLocks noGrp="1" noRot="1" noChangeAspect="1" noTextEdit="1"/>
          </p:cNvSpPr>
          <p:nvPr>
            <p:ph type="sldImg"/>
          </p:nvPr>
        </p:nvSpPr>
        <p:spPr bwMode="auto">
          <a:noFill/>
          <a:ln>
            <a:solidFill>
              <a:srgbClr val="000000"/>
            </a:solidFill>
            <a:miter lim="800000"/>
            <a:headEnd/>
            <a:tailEnd/>
          </a:ln>
        </p:spPr>
      </p:sp>
      <p:sp>
        <p:nvSpPr>
          <p:cNvPr id="175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5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1A48DB-1538-473F-AE35-99E8837FBC2F}" type="slidenum">
              <a:rPr lang="en-US">
                <a:ea typeface="ＭＳ Ｐゴシック" pitchFamily="-72" charset="-128"/>
                <a:cs typeface="ＭＳ Ｐゴシック" pitchFamily="-72" charset="-128"/>
              </a:rPr>
              <a:pPr fontAlgn="base">
                <a:spcBef>
                  <a:spcPct val="0"/>
                </a:spcBef>
                <a:spcAft>
                  <a:spcPct val="0"/>
                </a:spcAft>
              </a:pPr>
              <a:t>85</a:t>
            </a:fld>
            <a:endParaRPr lang="en-US">
              <a:ea typeface="ＭＳ Ｐゴシック" pitchFamily="-72" charset="-128"/>
              <a:cs typeface="ＭＳ Ｐゴシック" pitchFamily="-72" charset="-128"/>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7153" name="Slide Image Placeholder 1"/>
          <p:cNvSpPr>
            <a:spLocks noGrp="1" noRot="1" noChangeAspect="1" noTextEdit="1"/>
          </p:cNvSpPr>
          <p:nvPr>
            <p:ph type="sldImg"/>
          </p:nvPr>
        </p:nvSpPr>
        <p:spPr bwMode="auto">
          <a:noFill/>
          <a:ln>
            <a:solidFill>
              <a:srgbClr val="000000"/>
            </a:solidFill>
            <a:miter lim="800000"/>
            <a:headEnd/>
            <a:tailEnd/>
          </a:ln>
        </p:spPr>
      </p:sp>
      <p:sp>
        <p:nvSpPr>
          <p:cNvPr id="177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7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8B1258-4FCA-4C9D-932C-F186976C6039}" type="slidenum">
              <a:rPr lang="en-US">
                <a:ea typeface="ＭＳ Ｐゴシック" pitchFamily="-72" charset="-128"/>
                <a:cs typeface="ＭＳ Ｐゴシック" pitchFamily="-72" charset="-128"/>
              </a:rPr>
              <a:pPr fontAlgn="base">
                <a:spcBef>
                  <a:spcPct val="0"/>
                </a:spcBef>
                <a:spcAft>
                  <a:spcPct val="0"/>
                </a:spcAft>
              </a:pPr>
              <a:t>86</a:t>
            </a:fld>
            <a:endParaRPr lang="en-US">
              <a:ea typeface="ＭＳ Ｐゴシック" pitchFamily="-72" charset="-128"/>
              <a:cs typeface="ＭＳ Ｐゴシック" pitchFamily="-72" charset="-128"/>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1"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9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8DE2E71-7F26-4E23-BDD3-AE7B9BA05BBE}" type="slidenum">
              <a:rPr lang="en-US">
                <a:ea typeface="ＭＳ Ｐゴシック" pitchFamily="-72" charset="-128"/>
                <a:cs typeface="ＭＳ Ｐゴシック" pitchFamily="-72" charset="-128"/>
              </a:rPr>
              <a:pPr fontAlgn="base">
                <a:spcBef>
                  <a:spcPct val="0"/>
                </a:spcBef>
                <a:spcAft>
                  <a:spcPct val="0"/>
                </a:spcAft>
              </a:pPr>
              <a:t>87</a:t>
            </a:fld>
            <a:endParaRPr lang="en-US">
              <a:ea typeface="ＭＳ Ｐゴシック" pitchFamily="-72" charset="-128"/>
              <a:cs typeface="ＭＳ Ｐゴシック" pitchFamily="-72" charset="-128"/>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49" name="Slide Image Placeholder 1"/>
          <p:cNvSpPr>
            <a:spLocks noGrp="1" noRot="1" noChangeAspect="1" noTextEdit="1"/>
          </p:cNvSpPr>
          <p:nvPr>
            <p:ph type="sldImg"/>
          </p:nvPr>
        </p:nvSpPr>
        <p:spPr bwMode="auto">
          <a:noFill/>
          <a:ln>
            <a:solidFill>
              <a:srgbClr val="000000"/>
            </a:solidFill>
            <a:miter lim="800000"/>
            <a:headEnd/>
            <a:tailEnd/>
          </a:ln>
        </p:spPr>
      </p:sp>
      <p:sp>
        <p:nvSpPr>
          <p:cNvPr id="181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1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E6D2D2-1DA1-4F67-9F2B-9B0C431457F2}" type="slidenum">
              <a:rPr lang="en-US">
                <a:ea typeface="ＭＳ Ｐゴシック" pitchFamily="-72" charset="-128"/>
                <a:cs typeface="ＭＳ Ｐゴシック" pitchFamily="-72" charset="-128"/>
              </a:rPr>
              <a:pPr fontAlgn="base">
                <a:spcBef>
                  <a:spcPct val="0"/>
                </a:spcBef>
                <a:spcAft>
                  <a:spcPct val="0"/>
                </a:spcAft>
              </a:pPr>
              <a:t>88</a:t>
            </a:fld>
            <a:endParaRPr lang="en-US">
              <a:ea typeface="ＭＳ Ｐゴシック" pitchFamily="-72" charset="-128"/>
              <a:cs typeface="ＭＳ Ｐゴシック" pitchFamily="-72" charset="-128"/>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1729" name="Slide Image Placeholder 1"/>
          <p:cNvSpPr>
            <a:spLocks noGrp="1" noRot="1" noChangeAspect="1" noTextEdit="1"/>
          </p:cNvSpPr>
          <p:nvPr>
            <p:ph type="sldImg"/>
          </p:nvPr>
        </p:nvSpPr>
        <p:spPr bwMode="auto">
          <a:noFill/>
          <a:ln>
            <a:solidFill>
              <a:srgbClr val="000000"/>
            </a:solidFill>
            <a:miter lim="800000"/>
            <a:headEnd/>
            <a:tailEnd/>
          </a:ln>
        </p:spPr>
      </p:sp>
      <p:sp>
        <p:nvSpPr>
          <p:cNvPr id="2017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017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096C95-DDDE-433C-A2F3-61475256B9C4}" type="slidenum">
              <a:rPr lang="en-US">
                <a:ea typeface="ＭＳ Ｐゴシック" pitchFamily="-72" charset="-128"/>
                <a:cs typeface="ＭＳ Ｐゴシック" pitchFamily="-72" charset="-128"/>
              </a:rPr>
              <a:pPr fontAlgn="base">
                <a:spcBef>
                  <a:spcPct val="0"/>
                </a:spcBef>
                <a:spcAft>
                  <a:spcPct val="0"/>
                </a:spcAft>
              </a:pPr>
              <a:t>89</a:t>
            </a:fld>
            <a:endParaRPr lang="en-US">
              <a:ea typeface="ＭＳ Ｐゴシック" pitchFamily="-72" charset="-128"/>
              <a:cs typeface="ＭＳ Ｐゴシック" pitchFamily="-72" charset="-128"/>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3777" name="Slide Image Placeholder 1"/>
          <p:cNvSpPr>
            <a:spLocks noGrp="1" noRot="1" noChangeAspect="1" noTextEdit="1"/>
          </p:cNvSpPr>
          <p:nvPr>
            <p:ph type="sldImg"/>
          </p:nvPr>
        </p:nvSpPr>
        <p:spPr bwMode="auto">
          <a:noFill/>
          <a:ln>
            <a:solidFill>
              <a:srgbClr val="000000"/>
            </a:solidFill>
            <a:miter lim="800000"/>
            <a:headEnd/>
            <a:tailEnd/>
          </a:ln>
        </p:spPr>
      </p:sp>
      <p:sp>
        <p:nvSpPr>
          <p:cNvPr id="2037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037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D6DC18-F910-44FA-909F-5727C24A4C62}" type="slidenum">
              <a:rPr lang="en-US">
                <a:ea typeface="ＭＳ Ｐゴシック" pitchFamily="-72" charset="-128"/>
                <a:cs typeface="ＭＳ Ｐゴシック" pitchFamily="-72" charset="-128"/>
              </a:rPr>
              <a:pPr fontAlgn="base">
                <a:spcBef>
                  <a:spcPct val="0"/>
                </a:spcBef>
                <a:spcAft>
                  <a:spcPct val="0"/>
                </a:spcAft>
              </a:pPr>
              <a:t>90</a:t>
            </a:fld>
            <a:endParaRPr lang="en-US">
              <a:ea typeface="ＭＳ Ｐゴシック" pitchFamily="-72" charset="-128"/>
              <a:cs typeface="ＭＳ Ｐゴシック" pitchFamily="-72" charset="-128"/>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825" name="Slide Image Placeholder 1"/>
          <p:cNvSpPr>
            <a:spLocks noGrp="1" noRot="1" noChangeAspect="1" noTextEdit="1"/>
          </p:cNvSpPr>
          <p:nvPr>
            <p:ph type="sldImg"/>
          </p:nvPr>
        </p:nvSpPr>
        <p:spPr bwMode="auto">
          <a:noFill/>
          <a:ln>
            <a:solidFill>
              <a:srgbClr val="000000"/>
            </a:solidFill>
            <a:miter lim="800000"/>
            <a:headEnd/>
            <a:tailEnd/>
          </a:ln>
        </p:spPr>
      </p:sp>
      <p:sp>
        <p:nvSpPr>
          <p:cNvPr id="2058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058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176BAA-BBD8-494F-A635-BC5D20A31004}" type="slidenum">
              <a:rPr lang="en-US">
                <a:ea typeface="ＭＳ Ｐゴシック" pitchFamily="-72" charset="-128"/>
                <a:cs typeface="ＭＳ Ｐゴシック" pitchFamily="-72" charset="-128"/>
              </a:rPr>
              <a:pPr fontAlgn="base">
                <a:spcBef>
                  <a:spcPct val="0"/>
                </a:spcBef>
                <a:spcAft>
                  <a:spcPct val="0"/>
                </a:spcAft>
              </a:pPr>
              <a:t>91</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39010E-02F8-4E7D-B339-E4FAC932C5B6}" type="slidenum">
              <a:rPr lang="en-US">
                <a:ea typeface="ＭＳ Ｐゴシック" pitchFamily="-72" charset="-128"/>
                <a:cs typeface="ＭＳ Ｐゴシック" pitchFamily="-72" charset="-128"/>
              </a:rPr>
              <a:pPr fontAlgn="base">
                <a:spcBef>
                  <a:spcPct val="0"/>
                </a:spcBef>
                <a:spcAft>
                  <a:spcPct val="0"/>
                </a:spcAft>
              </a:pPr>
              <a:t>9</a:t>
            </a:fld>
            <a:endParaRPr lang="en-US">
              <a:ea typeface="ＭＳ Ｐゴシック" pitchFamily="-72" charset="-128"/>
              <a:cs typeface="ＭＳ Ｐゴシック" pitchFamily="-72" charset="-128"/>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297" name="Slide Image Placeholder 1"/>
          <p:cNvSpPr>
            <a:spLocks noGrp="1" noRot="1" noChangeAspect="1" noTextEdit="1"/>
          </p:cNvSpPr>
          <p:nvPr>
            <p:ph type="sldImg"/>
          </p:nvPr>
        </p:nvSpPr>
        <p:spPr bwMode="auto">
          <a:noFill/>
          <a:ln>
            <a:solidFill>
              <a:srgbClr val="000000"/>
            </a:solidFill>
            <a:miter lim="800000"/>
            <a:headEnd/>
            <a:tailEnd/>
          </a:ln>
        </p:spPr>
      </p:sp>
      <p:sp>
        <p:nvSpPr>
          <p:cNvPr id="183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See handout for PBL Scenario Challenge</a:t>
            </a:r>
          </a:p>
        </p:txBody>
      </p:sp>
      <p:sp>
        <p:nvSpPr>
          <p:cNvPr id="183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4A8B43-9F7F-44A9-A264-57BD5DDC3AAE}" type="slidenum">
              <a:rPr lang="en-US">
                <a:ea typeface="ＭＳ Ｐゴシック" pitchFamily="-72" charset="-128"/>
                <a:cs typeface="ＭＳ Ｐゴシック" pitchFamily="-72" charset="-128"/>
              </a:rPr>
              <a:pPr fontAlgn="base">
                <a:spcBef>
                  <a:spcPct val="0"/>
                </a:spcBef>
                <a:spcAft>
                  <a:spcPct val="0"/>
                </a:spcAft>
              </a:pPr>
              <a:t>92</a:t>
            </a:fld>
            <a:endParaRPr lang="en-US">
              <a:ea typeface="ＭＳ Ｐゴシック" pitchFamily="-72" charset="-128"/>
              <a:cs typeface="ＭＳ Ｐゴシック" pitchFamily="-72" charset="-128"/>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9921" name="Slide Image Placeholder 1"/>
          <p:cNvSpPr>
            <a:spLocks noGrp="1" noRot="1" noChangeAspect="1"/>
          </p:cNvSpPr>
          <p:nvPr>
            <p:ph type="sldImg"/>
          </p:nvPr>
        </p:nvSpPr>
        <p:spPr bwMode="auto">
          <a:noFill/>
          <a:ln>
            <a:solidFill>
              <a:srgbClr val="000000"/>
            </a:solidFill>
            <a:miter lim="800000"/>
            <a:headEnd/>
            <a:tailEnd/>
          </a:ln>
        </p:spPr>
      </p:sp>
      <p:sp>
        <p:nvSpPr>
          <p:cNvPr id="2099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099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31A0847-9569-4127-89DC-E1BEFF904AAC}" type="slidenum">
              <a:rPr lang="en-US">
                <a:ea typeface="ＭＳ Ｐゴシック" pitchFamily="-72" charset="-128"/>
                <a:cs typeface="ＭＳ Ｐゴシック" pitchFamily="-72" charset="-128"/>
              </a:rPr>
              <a:pPr fontAlgn="base">
                <a:spcBef>
                  <a:spcPct val="0"/>
                </a:spcBef>
                <a:spcAft>
                  <a:spcPct val="0"/>
                </a:spcAft>
              </a:pPr>
              <a:t>93</a:t>
            </a:fld>
            <a:endParaRPr lang="en-US">
              <a:ea typeface="ＭＳ Ｐゴシック" pitchFamily="-72" charset="-128"/>
              <a:cs typeface="ＭＳ Ｐゴシック" pitchFamily="-72" charset="-128"/>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1969" name="Slide Image Placeholder 1"/>
          <p:cNvSpPr>
            <a:spLocks noGrp="1" noRot="1" noChangeAspect="1" noTextEdit="1"/>
          </p:cNvSpPr>
          <p:nvPr>
            <p:ph type="sldImg"/>
          </p:nvPr>
        </p:nvSpPr>
        <p:spPr bwMode="auto">
          <a:noFill/>
          <a:ln>
            <a:solidFill>
              <a:srgbClr val="000000"/>
            </a:solidFill>
            <a:miter lim="800000"/>
            <a:headEnd/>
            <a:tailEnd/>
          </a:ln>
        </p:spPr>
      </p:sp>
      <p:sp>
        <p:nvSpPr>
          <p:cNvPr id="2119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1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37183AF-29E3-4FA2-86D1-B2EDAD89F45B}" type="slidenum">
              <a:rPr lang="en-US">
                <a:ea typeface="ＭＳ Ｐゴシック" pitchFamily="-72" charset="-128"/>
                <a:cs typeface="ＭＳ Ｐゴシック" pitchFamily="-72" charset="-128"/>
              </a:rPr>
              <a:pPr fontAlgn="base">
                <a:spcBef>
                  <a:spcPct val="0"/>
                </a:spcBef>
                <a:spcAft>
                  <a:spcPct val="0"/>
                </a:spcAft>
              </a:pPr>
              <a:t>94</a:t>
            </a:fld>
            <a:endParaRPr lang="en-US">
              <a:ea typeface="ＭＳ Ｐゴシック" pitchFamily="-72" charset="-128"/>
              <a:cs typeface="ＭＳ Ｐゴシック" pitchFamily="-72" charset="-128"/>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4017" name="Slide Image Placeholder 1"/>
          <p:cNvSpPr>
            <a:spLocks noGrp="1" noRot="1" noChangeAspect="1" noTextEdit="1"/>
          </p:cNvSpPr>
          <p:nvPr>
            <p:ph type="sldImg"/>
          </p:nvPr>
        </p:nvSpPr>
        <p:spPr bwMode="auto">
          <a:noFill/>
          <a:ln>
            <a:solidFill>
              <a:srgbClr val="000000"/>
            </a:solidFill>
            <a:miter lim="800000"/>
            <a:headEnd/>
            <a:tailEnd/>
          </a:ln>
        </p:spPr>
      </p:sp>
      <p:sp>
        <p:nvSpPr>
          <p:cNvPr id="2140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40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110875-6C43-4921-9C1D-A0F37E612653}" type="slidenum">
              <a:rPr lang="en-US">
                <a:ea typeface="ＭＳ Ｐゴシック" pitchFamily="-72" charset="-128"/>
                <a:cs typeface="ＭＳ Ｐゴシック" pitchFamily="-72" charset="-128"/>
              </a:rPr>
              <a:pPr fontAlgn="base">
                <a:spcBef>
                  <a:spcPct val="0"/>
                </a:spcBef>
                <a:spcAft>
                  <a:spcPct val="0"/>
                </a:spcAft>
              </a:pPr>
              <a:t>95</a:t>
            </a:fld>
            <a:endParaRPr lang="en-US">
              <a:ea typeface="ＭＳ Ｐゴシック" pitchFamily="-72" charset="-128"/>
              <a:cs typeface="ＭＳ Ｐゴシック" pitchFamily="-72" charset="-128"/>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6065" name="Slide Image Placeholder 1"/>
          <p:cNvSpPr>
            <a:spLocks noGrp="1" noRot="1" noChangeAspect="1" noTextEdit="1"/>
          </p:cNvSpPr>
          <p:nvPr>
            <p:ph type="sldImg"/>
          </p:nvPr>
        </p:nvSpPr>
        <p:spPr bwMode="auto">
          <a:noFill/>
          <a:ln>
            <a:solidFill>
              <a:srgbClr val="000000"/>
            </a:solidFill>
            <a:miter lim="800000"/>
            <a:headEnd/>
            <a:tailEnd/>
          </a:ln>
        </p:spPr>
      </p:sp>
      <p:sp>
        <p:nvSpPr>
          <p:cNvPr id="2160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16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4FEA69A-C4CC-415A-8B44-0D76668FCDF8}" type="slidenum">
              <a:rPr lang="en-US">
                <a:ea typeface="ＭＳ Ｐゴシック" pitchFamily="-72" charset="-128"/>
                <a:cs typeface="ＭＳ Ｐゴシック" pitchFamily="-72" charset="-128"/>
              </a:rPr>
              <a:pPr fontAlgn="base">
                <a:spcBef>
                  <a:spcPct val="0"/>
                </a:spcBef>
                <a:spcAft>
                  <a:spcPct val="0"/>
                </a:spcAft>
              </a:pPr>
              <a:t>96</a:t>
            </a:fld>
            <a:endParaRPr lang="en-US">
              <a:ea typeface="ＭＳ Ｐゴシック" pitchFamily="-72" charset="-128"/>
              <a:cs typeface="ＭＳ Ｐゴシック" pitchFamily="-72" charset="-128"/>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8113" name="Slide Image Placeholder 1"/>
          <p:cNvSpPr>
            <a:spLocks noGrp="1" noRot="1" noChangeAspect="1"/>
          </p:cNvSpPr>
          <p:nvPr>
            <p:ph type="sldImg"/>
          </p:nvPr>
        </p:nvSpPr>
        <p:spPr bwMode="auto">
          <a:noFill/>
          <a:ln>
            <a:solidFill>
              <a:srgbClr val="000000"/>
            </a:solidFill>
            <a:miter lim="800000"/>
            <a:headEnd/>
            <a:tailEnd/>
          </a:ln>
        </p:spPr>
      </p:sp>
      <p:sp>
        <p:nvSpPr>
          <p:cNvPr id="2181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181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0626FF-93E6-4604-9CEB-02FFE8C4A54A}" type="slidenum">
              <a:rPr lang="en-US">
                <a:ea typeface="ＭＳ Ｐゴシック" pitchFamily="-72" charset="-128"/>
                <a:cs typeface="ＭＳ Ｐゴシック" pitchFamily="-72" charset="-128"/>
              </a:rPr>
              <a:pPr fontAlgn="base">
                <a:spcBef>
                  <a:spcPct val="0"/>
                </a:spcBef>
                <a:spcAft>
                  <a:spcPct val="0"/>
                </a:spcAft>
              </a:pPr>
              <a:t>97</a:t>
            </a:fld>
            <a:endParaRPr lang="en-US">
              <a:ea typeface="ＭＳ Ｐゴシック" pitchFamily="-72" charset="-128"/>
              <a:cs typeface="ＭＳ Ｐゴシック" pitchFamily="-72" charset="-128"/>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0161" name="Slide Image Placeholder 1"/>
          <p:cNvSpPr>
            <a:spLocks noGrp="1" noRot="1" noChangeAspect="1"/>
          </p:cNvSpPr>
          <p:nvPr>
            <p:ph type="sldImg"/>
          </p:nvPr>
        </p:nvSpPr>
        <p:spPr bwMode="auto">
          <a:noFill/>
          <a:ln>
            <a:solidFill>
              <a:srgbClr val="000000"/>
            </a:solidFill>
            <a:miter lim="800000"/>
            <a:headEnd/>
            <a:tailEnd/>
          </a:ln>
        </p:spPr>
      </p:sp>
      <p:sp>
        <p:nvSpPr>
          <p:cNvPr id="2201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01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6032A0-7844-45BE-932A-6951AA589A4A}" type="slidenum">
              <a:rPr lang="en-US">
                <a:ea typeface="ＭＳ Ｐゴシック" pitchFamily="-72" charset="-128"/>
                <a:cs typeface="ＭＳ Ｐゴシック" pitchFamily="-72" charset="-128"/>
              </a:rPr>
              <a:pPr fontAlgn="base">
                <a:spcBef>
                  <a:spcPct val="0"/>
                </a:spcBef>
                <a:spcAft>
                  <a:spcPct val="0"/>
                </a:spcAft>
              </a:pPr>
              <a:t>98</a:t>
            </a:fld>
            <a:endParaRPr lang="en-US">
              <a:ea typeface="ＭＳ Ｐゴシック" pitchFamily="-72" charset="-128"/>
              <a:cs typeface="ＭＳ Ｐゴシック" pitchFamily="-72" charset="-128"/>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2209" name="Slide Image Placeholder 1"/>
          <p:cNvSpPr>
            <a:spLocks noGrp="1" noRot="1" noChangeAspect="1" noTextEdit="1"/>
          </p:cNvSpPr>
          <p:nvPr>
            <p:ph type="sldImg"/>
          </p:nvPr>
        </p:nvSpPr>
        <p:spPr bwMode="auto">
          <a:noFill/>
          <a:ln>
            <a:solidFill>
              <a:srgbClr val="000000"/>
            </a:solidFill>
            <a:miter lim="800000"/>
            <a:headEnd/>
            <a:tailEnd/>
          </a:ln>
        </p:spPr>
      </p:sp>
      <p:sp>
        <p:nvSpPr>
          <p:cNvPr id="2222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2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FDD9C3-4CA8-483A-91D1-7B8D3D2F65F6}" type="slidenum">
              <a:rPr lang="en-US">
                <a:ea typeface="ＭＳ Ｐゴシック" pitchFamily="-72" charset="-128"/>
                <a:cs typeface="ＭＳ Ｐゴシック" pitchFamily="-72" charset="-128"/>
              </a:rPr>
              <a:pPr fontAlgn="base">
                <a:spcBef>
                  <a:spcPct val="0"/>
                </a:spcBef>
                <a:spcAft>
                  <a:spcPct val="0"/>
                </a:spcAft>
              </a:pPr>
              <a:t>99</a:t>
            </a:fld>
            <a:endParaRPr lang="en-US">
              <a:ea typeface="ＭＳ Ｐゴシック" pitchFamily="-72" charset="-128"/>
              <a:cs typeface="ＭＳ Ｐゴシック" pitchFamily="-72" charset="-128"/>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4257"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42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C1C055B-E76A-4059-B59F-E9B6477E65EE}" type="slidenum">
              <a:rPr lang="en-US">
                <a:ea typeface="ＭＳ Ｐゴシック" pitchFamily="-72" charset="-128"/>
                <a:cs typeface="ＭＳ Ｐゴシック" pitchFamily="-72" charset="-128"/>
              </a:rPr>
              <a:pPr fontAlgn="base">
                <a:spcBef>
                  <a:spcPct val="0"/>
                </a:spcBef>
                <a:spcAft>
                  <a:spcPct val="0"/>
                </a:spcAft>
              </a:pPr>
              <a:t>100</a:t>
            </a:fld>
            <a:endParaRPr lang="en-US">
              <a:ea typeface="ＭＳ Ｐゴシック" pitchFamily="-72" charset="-128"/>
              <a:cs typeface="ＭＳ Ｐゴシック" pitchFamily="-72" charset="-128"/>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6305" name="Slide Image Placeholder 1"/>
          <p:cNvSpPr>
            <a:spLocks noGrp="1" noRot="1" noChangeAspect="1" noTextEdit="1"/>
          </p:cNvSpPr>
          <p:nvPr>
            <p:ph type="sldImg"/>
          </p:nvPr>
        </p:nvSpPr>
        <p:spPr bwMode="auto">
          <a:noFill/>
          <a:ln>
            <a:solidFill>
              <a:srgbClr val="000000"/>
            </a:solidFill>
            <a:miter lim="800000"/>
            <a:headEnd/>
            <a:tailEnd/>
          </a:ln>
        </p:spPr>
      </p:sp>
      <p:sp>
        <p:nvSpPr>
          <p:cNvPr id="2263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263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E50102-777A-4B5F-AAC5-75B146C73B99}" type="slidenum">
              <a:rPr lang="en-US">
                <a:ea typeface="ＭＳ Ｐゴシック" pitchFamily="-72" charset="-128"/>
                <a:cs typeface="ＭＳ Ｐゴシック" pitchFamily="-72" charset="-128"/>
              </a:rPr>
              <a:pPr fontAlgn="base">
                <a:spcBef>
                  <a:spcPct val="0"/>
                </a:spcBef>
                <a:spcAft>
                  <a:spcPct val="0"/>
                </a:spcAft>
              </a:pPr>
              <a:t>101</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5CCE034-8FDC-42D8-9DAF-05A82418C1CF}" type="datetimeFigureOut">
              <a:rPr lang="en-US"/>
              <a:pPr>
                <a:defRPr/>
              </a:pPr>
              <a:t>4/5/11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DEDC57-38DF-42D3-988E-A66F9125747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F8F260-7973-4684-A4D1-62B65E03C7B6}" type="datetimeFigureOut">
              <a:rPr lang="en-US"/>
              <a:pPr>
                <a:defRPr/>
              </a:pPr>
              <a:t>4/5/11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E5021B-CBC1-425C-805C-669BE458AF3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50C86E-2748-452B-9499-363843B20155}" type="datetimeFigureOut">
              <a:rPr lang="en-US"/>
              <a:pPr>
                <a:defRPr/>
              </a:pPr>
              <a:t>4/5/11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CF8A91-8231-4D45-B96C-CFD98FF1E9C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83928C0-E143-4E66-BE3C-02CD610BD68C}" type="datetimeFigureOut">
              <a:rPr lang="en-US"/>
              <a:pPr>
                <a:defRPr/>
              </a:pPr>
              <a:t>4/5/11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622E97-B4F3-4844-B90E-DAEFC9D880D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983C7AD-D6A4-4285-BB5A-86259FAE393E}" type="datetimeFigureOut">
              <a:rPr lang="en-US"/>
              <a:pPr>
                <a:defRPr/>
              </a:pPr>
              <a:t>4/5/11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106F25-628C-42E8-B9FF-A14D1879B60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33678FE-5E43-4593-B3CC-1154546254D6}" type="datetimeFigureOut">
              <a:rPr lang="en-US"/>
              <a:pPr>
                <a:defRPr/>
              </a:pPr>
              <a:t>4/5/11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3136A5-560B-434E-9250-7FACD19C4FA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5AD1FD0-1089-4EC1-95A3-6034964BAA77}" type="datetimeFigureOut">
              <a:rPr lang="en-US"/>
              <a:pPr>
                <a:defRPr/>
              </a:pPr>
              <a:t>4/5/11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C7C5FE-2940-4D3B-8726-07DD37E56BF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5C3001F-C049-4C5E-996F-8D4BEBB5157E}" type="datetimeFigureOut">
              <a:rPr lang="en-US"/>
              <a:pPr>
                <a:defRPr/>
              </a:pPr>
              <a:t>4/5/11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CA39B7E-D5C2-447F-ABBB-2D84B483A1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F918EE7-1DDD-41B0-8672-844B8E8F82C0}" type="datetimeFigureOut">
              <a:rPr lang="en-US"/>
              <a:pPr>
                <a:defRPr/>
              </a:pPr>
              <a:t>4/5/11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39BF966-1D53-4819-B18E-EAF8BADA103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3265125-3234-445A-A40C-235A7031DA66}" type="datetimeFigureOut">
              <a:rPr lang="en-US"/>
              <a:pPr>
                <a:defRPr/>
              </a:pPr>
              <a:t>4/5/11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E806E6-94A5-4B49-B406-1B0FB211917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0404F03-8CF9-4575-A13C-590E5095D3F5}" type="datetimeFigureOut">
              <a:rPr lang="en-US"/>
              <a:pPr>
                <a:defRPr/>
              </a:pPr>
              <a:t>4/5/11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3C6548-7F1D-4F99-A1DE-A967724053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1A278D3D-BDA2-4C91-AF23-494EB3E6D0A9}" type="datetimeFigureOut">
              <a:rPr lang="en-US"/>
              <a:pPr>
                <a:defRPr/>
              </a:pPr>
              <a:t>4/5/11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ECD52FCB-4B51-44D0-B32B-6C14BE97ADE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ＭＳ Ｐゴシック" pitchFamily="-72" charset="-128"/>
          <a:cs typeface="ＭＳ Ｐゴシック" pitchFamily="-72" charset="-128"/>
        </a:defRPr>
      </a:lvl1pPr>
      <a:lvl2pPr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2pPr>
      <a:lvl3pPr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3pPr>
      <a:lvl4pPr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4pPr>
      <a:lvl5pPr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5pPr>
      <a:lvl6pPr marL="457200"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6pPr>
      <a:lvl7pPr marL="914400"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7pPr>
      <a:lvl8pPr marL="1371600"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8pPr>
      <a:lvl9pPr marL="1828800" algn="ctr"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9pPr>
    </p:titleStyle>
    <p:bodyStyle>
      <a:lvl1pPr marL="342900" indent="-342900" algn="l" rtl="0" fontAlgn="base">
        <a:spcBef>
          <a:spcPct val="20000"/>
        </a:spcBef>
        <a:spcAft>
          <a:spcPct val="0"/>
        </a:spcAft>
        <a:buFont typeface="Arial" pitchFamily="-72" charset="0"/>
        <a:buChar char="•"/>
        <a:defRPr sz="3200" kern="1200">
          <a:solidFill>
            <a:schemeClr val="tx1"/>
          </a:solidFill>
          <a:latin typeface="+mn-lt"/>
          <a:ea typeface="ＭＳ Ｐゴシック" pitchFamily="-72" charset="-128"/>
          <a:cs typeface="ＭＳ Ｐゴシック" pitchFamily="-72" charset="-128"/>
        </a:defRPr>
      </a:lvl1pPr>
      <a:lvl2pPr marL="742950" indent="-285750" algn="l" rtl="0" fontAlgn="base">
        <a:spcBef>
          <a:spcPct val="20000"/>
        </a:spcBef>
        <a:spcAft>
          <a:spcPct val="0"/>
        </a:spcAft>
        <a:buFont typeface="Arial" pitchFamily="-72" charset="0"/>
        <a:buChar char="–"/>
        <a:defRPr sz="2800" kern="1200">
          <a:solidFill>
            <a:schemeClr val="tx1"/>
          </a:solidFill>
          <a:latin typeface="+mn-lt"/>
          <a:ea typeface="ＭＳ Ｐゴシック" pitchFamily="-72" charset="-128"/>
          <a:cs typeface="+mn-cs"/>
        </a:defRPr>
      </a:lvl2pPr>
      <a:lvl3pPr marL="1143000" indent="-228600" algn="l" rtl="0" fontAlgn="base">
        <a:spcBef>
          <a:spcPct val="20000"/>
        </a:spcBef>
        <a:spcAft>
          <a:spcPct val="0"/>
        </a:spcAft>
        <a:buFont typeface="Arial" pitchFamily="-72" charset="0"/>
        <a:buChar char="•"/>
        <a:defRPr sz="2400" kern="1200">
          <a:solidFill>
            <a:schemeClr val="tx1"/>
          </a:solidFill>
          <a:latin typeface="+mn-lt"/>
          <a:ea typeface="ＭＳ Ｐゴシック" pitchFamily="-72" charset="-128"/>
          <a:cs typeface="+mn-cs"/>
        </a:defRPr>
      </a:lvl3pPr>
      <a:lvl4pPr marL="1600200" indent="-228600" algn="l" rtl="0" fontAlgn="base">
        <a:spcBef>
          <a:spcPct val="20000"/>
        </a:spcBef>
        <a:spcAft>
          <a:spcPct val="0"/>
        </a:spcAft>
        <a:buFont typeface="Arial" pitchFamily="-72" charset="0"/>
        <a:buChar char="–"/>
        <a:defRPr sz="2000" kern="1200">
          <a:solidFill>
            <a:schemeClr val="tx1"/>
          </a:solidFill>
          <a:latin typeface="+mn-lt"/>
          <a:ea typeface="ＭＳ Ｐゴシック" pitchFamily="-72" charset="-128"/>
          <a:cs typeface="+mn-cs"/>
        </a:defRPr>
      </a:lvl4pPr>
      <a:lvl5pPr marL="2057400" indent="-228600" algn="l" rtl="0" fontAlgn="base">
        <a:spcBef>
          <a:spcPct val="20000"/>
        </a:spcBef>
        <a:spcAft>
          <a:spcPct val="0"/>
        </a:spcAft>
        <a:buFont typeface="Arial" pitchFamily="-72" charset="0"/>
        <a:buChar char="»"/>
        <a:defRPr sz="2000" kern="1200">
          <a:solidFill>
            <a:schemeClr val="tx1"/>
          </a:solidFill>
          <a:latin typeface="+mn-lt"/>
          <a:ea typeface="ＭＳ Ｐゴシック" pitchFamily="-7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henry@eirc.org" TargetMode="External"/><Relationship Id="rId4" Type="http://schemas.openxmlformats.org/officeDocument/2006/relationships/hyperlink" Target="http://www.eirc.org/"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3.jpe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8.xml"/><Relationship Id="rId3" Type="http://schemas.openxmlformats.org/officeDocument/2006/relationships/image" Target="../media/image35.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jpe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6.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8.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9.xml"/><Relationship Id="rId3" Type="http://schemas.openxmlformats.org/officeDocument/2006/relationships/hyperlink" Target="http://pbl4teachers.wikispaces.com/"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pbl4teachers.wikispaces.com/" TargetMode="External"/><Relationship Id="rId4" Type="http://schemas.openxmlformats.org/officeDocument/2006/relationships/hyperlink" Target="http://www.edutopia.org/seymour-papert-project-based-learning" TargetMode="External"/><Relationship Id="rId5" Type="http://schemas.openxmlformats.org/officeDocument/2006/relationships/hyperlink" Target="http://www.ascd.org/publications/educational_leadership/feb08/vol65/num05/Project-Based_Learning.aspx" TargetMode="External"/><Relationship Id="rId6" Type="http://schemas.openxmlformats.org/officeDocument/2006/relationships/hyperlink" Target="http://www.cotf.edu/earthinfo" TargetMode="External"/><Relationship Id="rId1" Type="http://schemas.openxmlformats.org/officeDocument/2006/relationships/slideLayout" Target="../slideLayouts/slideLayout4.xml"/><Relationship Id="rId2" Type="http://schemas.openxmlformats.org/officeDocument/2006/relationships/notesSlide" Target="../notesSlides/notesSlide120.xml"/></Relationships>
</file>

<file path=ppt/slides/_rels/slide123.xml.rels><?xml version="1.0" encoding="UTF-8" standalone="yes"?>
<Relationships xmlns="http://schemas.openxmlformats.org/package/2006/relationships"><Relationship Id="rId3" Type="http://schemas.openxmlformats.org/officeDocument/2006/relationships/hyperlink" Target="http://www.cotf.edu/ete/" TargetMode="External"/><Relationship Id="rId4" Type="http://schemas.openxmlformats.org/officeDocument/2006/relationships/hyperlink" Target="http://instep.cet.edu/instrucdes.html" TargetMode="External"/><Relationship Id="rId5" Type="http://schemas.openxmlformats.org/officeDocument/2006/relationships/hyperlink" Target="http://www.pbli.org/pbl/generic_pbl.htm" TargetMode="External"/><Relationship Id="rId6" Type="http://schemas.openxmlformats.org/officeDocument/2006/relationships/hyperlink" Target="http://www.mcli.dist.maricopa.edu/pbl/sd96/knowns.html" TargetMode="External"/><Relationship Id="rId7" Type="http://schemas.openxmlformats.org/officeDocument/2006/relationships/hyperlink" Target="http://www.udel.edu/pbl/problems/" TargetMode="External"/><Relationship Id="rId8" Type="http://schemas.openxmlformats.org/officeDocument/2006/relationships/hyperlink" Target="http://www.uoregon.edu/~moursund/Math/pbl.htm" TargetMode="External"/><Relationship Id="rId1" Type="http://schemas.openxmlformats.org/officeDocument/2006/relationships/slideLayout" Target="../slideLayouts/slideLayout4.xml"/><Relationship Id="rId2" Type="http://schemas.openxmlformats.org/officeDocument/2006/relationships/notesSlide" Target="../notesSlides/notesSlide12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2.xml"/></Relationships>
</file>

<file path=ppt/slides/_rels/slide125.xml.rels><?xml version="1.0" encoding="UTF-8" standalone="yes"?>
<Relationships xmlns="http://schemas.openxmlformats.org/package/2006/relationships"><Relationship Id="rId3" Type="http://schemas.openxmlformats.org/officeDocument/2006/relationships/hyperlink" Target="http://www.eirc.org/" TargetMode="External"/><Relationship Id="rId4" Type="http://schemas.openxmlformats.org/officeDocument/2006/relationships/hyperlink" Target="mailto:jhenry@eirc.org" TargetMode="External"/><Relationship Id="rId1" Type="http://schemas.openxmlformats.org/officeDocument/2006/relationships/slideLayout" Target="../slideLayouts/slideLayout7.xml"/><Relationship Id="rId2" Type="http://schemas.openxmlformats.org/officeDocument/2006/relationships/notesSlide" Target="../notesSlides/notesSlide1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1.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jpeg"/><Relationship Id="rId6" Type="http://schemas.openxmlformats.org/officeDocument/2006/relationships/hyperlink" Target="http://www.greenjobs.com/Public/Info/about_us.aspx" TargetMode="External"/><Relationship Id="rId7" Type="http://schemas.openxmlformats.org/officeDocument/2006/relationships/image" Target="../media/image17.png"/><Relationship Id="rId8"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19.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0.png"/></Relationships>
</file>

<file path=ppt/slides/_rels/slide43.xml.rels><?xml version="1.0" encoding="UTF-8" standalone="yes"?>
<Relationships xmlns="http://schemas.openxmlformats.org/package/2006/relationships"><Relationship Id="rId3" Type="http://schemas.openxmlformats.org/officeDocument/2006/relationships/hyperlink" Target="http://mathforum.org" TargetMode="External"/><Relationship Id="rId4" Type="http://schemas.openxmlformats.org/officeDocument/2006/relationships/hyperlink" Target="http://unitedstreaming.com" TargetMode="External"/><Relationship Id="rId5" Type="http://schemas.openxmlformats.org/officeDocument/2006/relationships/hyperlink" Target="http://wizard.4teachers.org/builder/worksheet.php3?ID=71882" TargetMode="External"/><Relationship Id="rId6" Type="http://schemas.openxmlformats.org/officeDocument/2006/relationships/hyperlink" Target="mailto:cjames@kean.edu" TargetMode="External"/><Relationship Id="rId7" Type="http://schemas.openxmlformats.org/officeDocument/2006/relationships/hyperlink" Target="http://www.21stcenturyskills.org/route21/" TargetMode="External"/><Relationship Id="rId8"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hyperlink" Target="http://ettcateirc.wikispaces.com/Using+Technology+to+Differentiate+Instruction"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hyperlink" Target="http://www.edutopia.org/sir-ken-robinson-creativity-part-two-video"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hyperlink" Target="http://mail.eirc.org/exchweb/bin/redir.asp?URL=http://r.smartbrief.com/resp/yWvwdclDmUddpYuYfCzibQfCpJdr?format=standard"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hyperlink" Target="http://mail.eirc.org/exchweb/bin/redir.asp?URL=http://r.smartbrief.com/resp/yWvwdclDmUddpYvkfCzibQfCyMsc?format=standard"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3.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6.xml"/></Relationships>
</file>

<file path=ppt/slides/_rels/slide59.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s>
</file>

<file path=ppt/slides/_rels/slide61.xml.rels><?xml version="1.0" encoding="UTF-8" standalone="yes"?>
<Relationships xmlns="http://schemas.openxmlformats.org/package/2006/relationships"><Relationship Id="rId3" Type="http://schemas.openxmlformats.org/officeDocument/2006/relationships/hyperlink" Target="RealPlayer%20Downloads%5CLearning%20to%20Change-Changing%20to%20Learn.flv" TargetMode="External"/><Relationship Id="rId4" Type="http://schemas.openxmlformats.org/officeDocument/2006/relationships/hyperlink" Target="http://www.youtube.com/watch?v=tahTKdEUAPk" TargetMode="External"/><Relationship Id="rId1" Type="http://schemas.openxmlformats.org/officeDocument/2006/relationships/slideLayout" Target="../slideLayouts/slideLayout1.xml"/><Relationship Id="rId2" Type="http://schemas.openxmlformats.org/officeDocument/2006/relationships/notesSlide" Target="../notesSlides/notesSlide59.xml"/></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hyperlink" Target="http://www.marcuscake.com/key-concepts/internet-evolution" TargetMode="External"/><Relationship Id="rId1" Type="http://schemas.openxmlformats.org/officeDocument/2006/relationships/slideLayout" Target="../slideLayouts/slideLayout7.xml"/><Relationship Id="rId2" Type="http://schemas.openxmlformats.org/officeDocument/2006/relationships/notesSlide" Target="../notesSlides/notesSlide6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2.xml"/><Relationship Id="rId3" Type="http://schemas.openxmlformats.org/officeDocument/2006/relationships/image" Target="../media/image2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hyperlink" Target="http://www.schooltube.com/video/6dd268b6193346219bf8/Social-Media-Revolution"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 Id="rId3"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 Id="rId3" Type="http://schemas.openxmlformats.org/officeDocument/2006/relationships/image" Target="../media/image29.png"/></Relationships>
</file>

<file path=ppt/slides/_rels/slide71.xml.rels><?xml version="1.0" encoding="UTF-8" standalone="yes"?>
<Relationships xmlns="http://schemas.openxmlformats.org/package/2006/relationships"><Relationship Id="rId3" Type="http://schemas.openxmlformats.org/officeDocument/2006/relationships/hyperlink" Target="file://localhost/C/%255CDocuments%20and%20Settings%255Cjhenry%255CMy%20Documents%255CMy%20Videos%255CRealPlayer%20Downloads%255CCreatively%20Speaking,%20Part%20Two%20%20Sir%20Ken%20Robinson%20on%20the%20Power%20of%20the%20Imaginative%20Mind%20%20%20Edutopia.flv" TargetMode="External"/><Relationship Id="rId4" Type="http://schemas.openxmlformats.org/officeDocument/2006/relationships/hyperlink" Target="http://www.youtube.com/watch?v=zDZFcDGpL4U" TargetMode="External"/><Relationship Id="rId5"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notesSlide" Target="../notesSlides/notesSlide69.xml"/></Relationships>
</file>

<file path=ppt/slides/_rels/slide72.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hyperlink" Target="http://electronicportfolios.org/google/index.html" TargetMode="External"/><Relationship Id="rId1" Type="http://schemas.openxmlformats.org/officeDocument/2006/relationships/slideLayout" Target="../slideLayouts/slideLayout7.xml"/><Relationship Id="rId2" Type="http://schemas.openxmlformats.org/officeDocument/2006/relationships/notesSlide" Target="../notesSlides/notesSlide7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5.xml"/><Relationship Id="rId3" Type="http://schemas.openxmlformats.org/officeDocument/2006/relationships/image" Target="../media/image32.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2.xml"/><Relationship Id="rId3" Type="http://schemas.openxmlformats.org/officeDocument/2006/relationships/image" Target="../media/image33.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hyperlink" Target="http://www.youtube.com/watch?v=alSQpinagp0"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5.xml"/><Relationship Id="rId3" Type="http://schemas.openxmlformats.org/officeDocument/2006/relationships/image" Target="../media/image34.wmf"/></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7.xml"/><Relationship Id="rId3"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057400"/>
            <a:ext cx="7924800" cy="1219200"/>
          </a:xfrm>
        </p:spPr>
        <p:txBody>
          <a:bodyPr rtlCol="0">
            <a:noAutofit/>
          </a:bodyPr>
          <a:lstStyle/>
          <a:p>
            <a:pPr fontAlgn="auto">
              <a:spcAft>
                <a:spcPts val="0"/>
              </a:spcAft>
              <a:defRPr/>
            </a:pPr>
            <a:r>
              <a:rPr lang="en-US" sz="3600" dirty="0" smtClean="0">
                <a:ea typeface="+mj-ea"/>
                <a:cs typeface="+mj-cs"/>
              </a:rPr>
              <a:t>Project and Problem Based Learning</a:t>
            </a:r>
            <a:br>
              <a:rPr lang="en-US" sz="3600" dirty="0" smtClean="0">
                <a:ea typeface="+mj-ea"/>
                <a:cs typeface="+mj-cs"/>
              </a:rPr>
            </a:br>
            <a:r>
              <a:rPr lang="en-US" sz="3600" dirty="0" smtClean="0">
                <a:ea typeface="+mj-ea"/>
                <a:cs typeface="+mj-cs"/>
              </a:rPr>
              <a:t>for 21</a:t>
            </a:r>
            <a:r>
              <a:rPr lang="en-US" sz="3600" baseline="30000" dirty="0" smtClean="0">
                <a:ea typeface="+mj-ea"/>
                <a:cs typeface="+mj-cs"/>
              </a:rPr>
              <a:t>st</a:t>
            </a:r>
            <a:r>
              <a:rPr lang="en-US" sz="3600" dirty="0" smtClean="0">
                <a:ea typeface="+mj-ea"/>
                <a:cs typeface="+mj-cs"/>
              </a:rPr>
              <a:t> Century Learning Environments</a:t>
            </a:r>
            <a:br>
              <a:rPr lang="en-US" sz="3600" dirty="0" smtClean="0">
                <a:ea typeface="+mj-ea"/>
                <a:cs typeface="+mj-cs"/>
              </a:rPr>
            </a:br>
            <a:r>
              <a:rPr lang="en-US" sz="3600" dirty="0" smtClean="0">
                <a:ea typeface="+mj-ea"/>
                <a:cs typeface="+mj-cs"/>
              </a:rPr>
              <a:t/>
            </a:r>
            <a:br>
              <a:rPr lang="en-US" sz="3600" dirty="0" smtClean="0">
                <a:ea typeface="+mj-ea"/>
                <a:cs typeface="+mj-cs"/>
              </a:rPr>
            </a:br>
            <a:r>
              <a:rPr lang="en-US" sz="3600" dirty="0" smtClean="0">
                <a:solidFill>
                  <a:schemeClr val="tx2">
                    <a:lumMod val="75000"/>
                  </a:schemeClr>
                </a:solidFill>
                <a:ea typeface="+mj-ea"/>
                <a:cs typeface="+mj-cs"/>
              </a:rPr>
              <a:t/>
            </a:r>
            <a:br>
              <a:rPr lang="en-US" sz="3600" dirty="0" smtClean="0">
                <a:solidFill>
                  <a:schemeClr val="tx2">
                    <a:lumMod val="75000"/>
                  </a:schemeClr>
                </a:solidFill>
                <a:ea typeface="+mj-ea"/>
                <a:cs typeface="+mj-cs"/>
              </a:rPr>
            </a:br>
            <a:endParaRPr lang="en-US" sz="3600" dirty="0" smtClean="0">
              <a:ea typeface="+mj-ea"/>
              <a:cs typeface="+mj-cs"/>
            </a:endParaRPr>
          </a:p>
        </p:txBody>
      </p:sp>
      <p:sp>
        <p:nvSpPr>
          <p:cNvPr id="14338" name="Rectangle 2"/>
          <p:cNvSpPr>
            <a:spLocks noChangeArrowheads="1"/>
          </p:cNvSpPr>
          <p:nvPr/>
        </p:nvSpPr>
        <p:spPr bwMode="auto">
          <a:xfrm>
            <a:off x="381000" y="2825750"/>
            <a:ext cx="8458200" cy="3994150"/>
          </a:xfrm>
          <a:prstGeom prst="rect">
            <a:avLst/>
          </a:prstGeom>
          <a:noFill/>
          <a:ln w="9525">
            <a:noFill/>
            <a:miter lim="800000"/>
            <a:headEnd/>
            <a:tailEnd/>
          </a:ln>
        </p:spPr>
        <p:txBody>
          <a:bodyPr>
            <a:prstTxWarp prst="textNoShape">
              <a:avLst/>
            </a:prstTxWarp>
            <a:spAutoFit/>
          </a:bodyPr>
          <a:lstStyle/>
          <a:p>
            <a:pPr algn="ctr"/>
            <a:r>
              <a:rPr lang="en-US" sz="2000" b="1">
                <a:latin typeface="Calibri" pitchFamily="-72" charset="0"/>
              </a:rPr>
              <a:t>John Henry</a:t>
            </a:r>
            <a:br>
              <a:rPr lang="en-US" sz="2000" b="1">
                <a:latin typeface="Calibri" pitchFamily="-72" charset="0"/>
              </a:rPr>
            </a:br>
            <a:r>
              <a:rPr lang="en-US" sz="2000" b="1">
                <a:latin typeface="Calibri" pitchFamily="-72" charset="0"/>
              </a:rPr>
              <a:t>EIRC</a:t>
            </a:r>
            <a:br>
              <a:rPr lang="en-US" sz="2000" b="1">
                <a:latin typeface="Calibri" pitchFamily="-72" charset="0"/>
              </a:rPr>
            </a:br>
            <a:r>
              <a:rPr lang="en-US" sz="2000" b="1">
                <a:latin typeface="Calibri" pitchFamily="-72" charset="0"/>
                <a:hlinkClick r:id="rId3"/>
              </a:rPr>
              <a:t>jhenry@eirc.org</a:t>
            </a:r>
            <a:endParaRPr lang="en-US" sz="2000" b="1">
              <a:latin typeface="Calibri" pitchFamily="-72" charset="0"/>
            </a:endParaRPr>
          </a:p>
          <a:p>
            <a:pPr algn="ctr"/>
            <a:endParaRPr lang="en-US" sz="2000" b="1">
              <a:latin typeface="Calibri" pitchFamily="-72" charset="0"/>
            </a:endParaRPr>
          </a:p>
          <a:p>
            <a:pPr algn="ctr"/>
            <a:r>
              <a:rPr lang="en-US" sz="2000" b="1">
                <a:latin typeface="Calibri" pitchFamily="-72" charset="0"/>
              </a:rPr>
              <a:t>Jay Dugan</a:t>
            </a:r>
          </a:p>
          <a:p>
            <a:pPr algn="ctr"/>
            <a:r>
              <a:rPr lang="en-US" sz="2000" b="1">
                <a:latin typeface="Calibri" pitchFamily="-72" charset="0"/>
              </a:rPr>
              <a:t>EIRC</a:t>
            </a:r>
          </a:p>
          <a:p>
            <a:pPr algn="ctr"/>
            <a:r>
              <a:rPr lang="en-US" sz="2000" b="1">
                <a:latin typeface="Calibri" pitchFamily="-72" charset="0"/>
              </a:rPr>
              <a:t>jdugan@eirc.org</a:t>
            </a:r>
          </a:p>
          <a:p>
            <a:pPr algn="ctr"/>
            <a:endParaRPr lang="en-US" sz="2000" b="1">
              <a:latin typeface="Calibri" pitchFamily="-72" charset="0"/>
            </a:endParaRPr>
          </a:p>
          <a:p>
            <a:pPr algn="ctr"/>
            <a:r>
              <a:rPr lang="en-US" sz="2000" b="1">
                <a:latin typeface="Calibri" pitchFamily="-72" charset="0"/>
              </a:rPr>
              <a:t>Carol James</a:t>
            </a:r>
          </a:p>
          <a:p>
            <a:pPr algn="ctr"/>
            <a:r>
              <a:rPr lang="en-US" sz="2000" b="1">
                <a:latin typeface="Calibri" pitchFamily="-72" charset="0"/>
              </a:rPr>
              <a:t>EIRC</a:t>
            </a:r>
          </a:p>
          <a:p>
            <a:pPr algn="ctr"/>
            <a:r>
              <a:rPr lang="en-US" sz="2000" b="1">
                <a:latin typeface="Calibri" pitchFamily="-72" charset="0"/>
              </a:rPr>
              <a:t>cajames@me.com</a:t>
            </a:r>
            <a:br>
              <a:rPr lang="en-US" sz="2000" b="1">
                <a:latin typeface="Calibri" pitchFamily="-72" charset="0"/>
              </a:rPr>
            </a:br>
            <a:r>
              <a:rPr lang="en-US" b="1">
                <a:latin typeface="Calibri" pitchFamily="-72" charset="0"/>
              </a:rPr>
              <a:t/>
            </a:r>
            <a:br>
              <a:rPr lang="en-US" b="1">
                <a:latin typeface="Calibri" pitchFamily="-72" charset="0"/>
              </a:rPr>
            </a:br>
            <a:endParaRPr lang="en-US">
              <a:latin typeface="Calibri" pitchFamily="-72" charset="0"/>
            </a:endParaRPr>
          </a:p>
        </p:txBody>
      </p:sp>
      <p:pic>
        <p:nvPicPr>
          <p:cNvPr id="14339" name="Picture 2" descr="EIRC logo">
            <a:hlinkClick r:id="rId4"/>
          </p:cNvPr>
          <p:cNvPicPr>
            <a:picLocks noChangeAspect="1" noChangeArrowheads="1"/>
          </p:cNvPicPr>
          <p:nvPr/>
        </p:nvPicPr>
        <p:blipFill>
          <a:blip r:embed="rId5"/>
          <a:srcRect/>
          <a:stretch>
            <a:fillRect/>
          </a:stretch>
        </p:blipFill>
        <p:spPr bwMode="auto">
          <a:xfrm>
            <a:off x="3505200" y="304800"/>
            <a:ext cx="1828800" cy="877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2769" name="Picture 4" descr="Box"/>
          <p:cNvPicPr>
            <a:picLocks noChangeAspect="1" noChangeArrowheads="1"/>
          </p:cNvPicPr>
          <p:nvPr/>
        </p:nvPicPr>
        <p:blipFill>
          <a:blip r:embed="rId3"/>
          <a:srcRect/>
          <a:stretch>
            <a:fillRect/>
          </a:stretch>
        </p:blipFill>
        <p:spPr bwMode="auto">
          <a:xfrm>
            <a:off x="1900238" y="0"/>
            <a:ext cx="534193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rtlCol="0">
            <a:normAutofit/>
          </a:bodyPr>
          <a:lstStyle/>
          <a:p>
            <a:pPr fontAlgn="auto">
              <a:spcAft>
                <a:spcPts val="0"/>
              </a:spcAft>
              <a:defRPr/>
            </a:pPr>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latin typeface="Arial" pitchFamily="34" charset="0"/>
                <a:ea typeface="+mj-ea"/>
                <a:cs typeface="Arial" pitchFamily="34" charset="0"/>
              </a:rPr>
              <a:t>        </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latin typeface="Arial" pitchFamily="34" charset="0"/>
                <a:ea typeface="+mj-ea"/>
                <a:cs typeface="Arial" pitchFamily="34" charset="0"/>
              </a:rPr>
              <a:t>Benefits of PBL</a:t>
            </a:r>
            <a:endParaRPr lang="en-US" sz="4000" dirty="0">
              <a:ln w="31550" cmpd="sng">
                <a:gradFill>
                  <a:gsLst>
                    <a:gs pos="25000">
                      <a:schemeClr val="accent1">
                        <a:shade val="25000"/>
                        <a:satMod val="190000"/>
                      </a:schemeClr>
                    </a:gs>
                    <a:gs pos="80000">
                      <a:schemeClr val="accent1">
                        <a:tint val="75000"/>
                        <a:satMod val="190000"/>
                      </a:schemeClr>
                    </a:gs>
                  </a:gsLst>
                  <a:lin ang="5400000"/>
                </a:gradFill>
                <a:prstDash val="solid"/>
              </a:ln>
              <a:latin typeface="Arial" pitchFamily="34" charset="0"/>
              <a:ea typeface="+mj-ea"/>
              <a:cs typeface="Arial" pitchFamily="34" charset="0"/>
            </a:endParaRPr>
          </a:p>
        </p:txBody>
      </p:sp>
      <p:sp>
        <p:nvSpPr>
          <p:cNvPr id="3" name="Subtitle 2"/>
          <p:cNvSpPr>
            <a:spLocks noGrp="1"/>
          </p:cNvSpPr>
          <p:nvPr>
            <p:ph type="subTitle" idx="1"/>
          </p:nvPr>
        </p:nvSpPr>
        <p:spPr>
          <a:xfrm>
            <a:off x="0" y="2209800"/>
            <a:ext cx="9144000" cy="2192338"/>
          </a:xfrm>
        </p:spPr>
        <p:txBody>
          <a:bodyPr rtlCol="0">
            <a:normAutofit fontScale="92500" lnSpcReduction="10000"/>
          </a:bodyPr>
          <a:lstStyle/>
          <a:p>
            <a:pPr fontAlgn="auto">
              <a:spcAft>
                <a:spcPts val="0"/>
              </a:spcAft>
              <a:buFont typeface="Arial" pitchFamily="34" charset="0"/>
              <a:buNone/>
              <a:defRPr/>
            </a:pPr>
            <a:r>
              <a:rPr lang="en-US" dirty="0" smtClean="0">
                <a:solidFill>
                  <a:schemeClr val="tx1"/>
                </a:solidFill>
                <a:ea typeface="+mn-ea"/>
                <a:cs typeface="+mn-cs"/>
              </a:rPr>
              <a:t>As more PBL graduates make their way into the workforce the reputation of PBL will grow and it is likely that employers could show preference for graduates with the types of knowledge, skills and attitudes developed and encouraged by problem-based learning</a:t>
            </a:r>
          </a:p>
          <a:p>
            <a:pPr fontAlgn="auto">
              <a:spcAft>
                <a:spcPts val="0"/>
              </a:spcAft>
              <a:buFont typeface="Arial" pitchFamily="34" charset="0"/>
              <a:buNone/>
              <a:defRPr/>
            </a:pPr>
            <a:endParaRPr lang="en-US" dirty="0" smtClean="0">
              <a:ea typeface="+mn-ea"/>
              <a:cs typeface="+mn-cs"/>
            </a:endParaRPr>
          </a:p>
        </p:txBody>
      </p:sp>
      <p:pic>
        <p:nvPicPr>
          <p:cNvPr id="9" name="Picture 8"/>
          <p:cNvPicPr>
            <a:picLocks noChangeAspect="1"/>
          </p:cNvPicPr>
          <p:nvPr/>
        </p:nvPicPr>
        <p:blipFill>
          <a:blip r:embed="rId3"/>
          <a:srcRect/>
          <a:stretch>
            <a:fillRect/>
          </a:stretch>
        </p:blipFill>
        <p:spPr bwMode="auto">
          <a:xfrm>
            <a:off x="3505200" y="4572000"/>
            <a:ext cx="2220913" cy="16668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34" presetClass="emph" presetSubtype="0" fill="hold" grpId="1"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par>
                                <p:cTn id="15" presetID="48" presetClass="entr" presetSubtype="0" accel="5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9"/>
                                        </p:tgtEl>
                                        <p:attrNameLst>
                                          <p:attrName>ppt_y</p:attrName>
                                        </p:attrNameLst>
                                      </p:cBhvr>
                                      <p:tavLst>
                                        <p:tav tm="0">
                                          <p:val>
                                            <p:strVal val="#ppt_y"/>
                                          </p:val>
                                        </p:tav>
                                        <p:tav tm="100000">
                                          <p:val>
                                            <p:strVal val="#ppt_y"/>
                                          </p:val>
                                        </p:tav>
                                      </p:tavLst>
                                    </p:anim>
                                    <p:animEffect transition="in" filter="fade">
                                      <p:cBhvr>
                                        <p:cTn id="20" dur="1000"/>
                                        <p:tgtEl>
                                          <p:spTgt spid="9"/>
                                        </p:tgtEl>
                                      </p:cBhvr>
                                    </p:animEffect>
                                  </p:childTnLst>
                                </p:cTn>
                              </p:par>
                            </p:childTnLst>
                          </p:cTn>
                        </p:par>
                        <p:par>
                          <p:cTn id="21" fill="hold">
                            <p:stCondLst>
                              <p:cond delay="16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smtClean="0">
                <a:ln w="19050">
                  <a:solidFill>
                    <a:schemeClr val="tx2">
                      <a:tint val="1000"/>
                    </a:schemeClr>
                  </a:solidFill>
                  <a:prstDash val="solid"/>
                </a:ln>
                <a:ea typeface="+mj-ea"/>
                <a:cs typeface="+mj-cs"/>
              </a:rPr>
              <a:t>PBL Benefits</a:t>
            </a:r>
            <a:endParaRPr lang="en-US" b="1" dirty="0">
              <a:ln w="19050">
                <a:solidFill>
                  <a:schemeClr val="tx2">
                    <a:tint val="1000"/>
                  </a:schemeClr>
                </a:solidFill>
                <a:prstDash val="solid"/>
              </a:ln>
              <a:ea typeface="+mj-ea"/>
              <a:cs typeface="+mj-cs"/>
            </a:endParaRPr>
          </a:p>
        </p:txBody>
      </p:sp>
      <p:sp>
        <p:nvSpPr>
          <p:cNvPr id="3" name="Content Placeholder 2"/>
          <p:cNvSpPr>
            <a:spLocks noGrp="1"/>
          </p:cNvSpPr>
          <p:nvPr>
            <p:ph idx="1"/>
          </p:nvPr>
        </p:nvSpPr>
        <p:spPr>
          <a:xfrm>
            <a:off x="641350" y="2190750"/>
            <a:ext cx="8045450" cy="4327525"/>
          </a:xfrm>
        </p:spPr>
        <p:txBody>
          <a:bodyPr rtlCol="0">
            <a:normAutofit fontScale="77500" lnSpcReduction="20000"/>
          </a:bodyPr>
          <a:lstStyle/>
          <a:p>
            <a:pPr fontAlgn="auto">
              <a:spcAft>
                <a:spcPts val="0"/>
              </a:spcAft>
              <a:buFont typeface="Wingdings" charset="2"/>
              <a:buChar char=""/>
              <a:defRPr/>
            </a:pPr>
            <a:r>
              <a:rPr lang="en-US" dirty="0">
                <a:ea typeface="+mn-ea"/>
                <a:cs typeface="+mn-cs"/>
              </a:rPr>
              <a:t>p</a:t>
            </a:r>
            <a:r>
              <a:rPr lang="en-US" dirty="0" smtClean="0">
                <a:ea typeface="+mn-ea"/>
                <a:cs typeface="+mn-cs"/>
              </a:rPr>
              <a:t>roactive thinkers</a:t>
            </a:r>
          </a:p>
          <a:p>
            <a:pPr fontAlgn="auto">
              <a:spcAft>
                <a:spcPts val="0"/>
              </a:spcAft>
              <a:buFont typeface="Wingdings" charset="2"/>
              <a:buChar char=""/>
              <a:defRPr/>
            </a:pPr>
            <a:r>
              <a:rPr lang="en-US" dirty="0" smtClean="0">
                <a:ea typeface="+mn-ea"/>
                <a:cs typeface="+mn-cs"/>
              </a:rPr>
              <a:t>critical thinkers</a:t>
            </a:r>
          </a:p>
          <a:p>
            <a:pPr fontAlgn="auto">
              <a:spcAft>
                <a:spcPts val="0"/>
              </a:spcAft>
              <a:buFont typeface="Wingdings" charset="2"/>
              <a:buChar char=""/>
              <a:defRPr/>
            </a:pPr>
            <a:r>
              <a:rPr lang="en-US" dirty="0" smtClean="0">
                <a:ea typeface="+mn-ea"/>
                <a:cs typeface="+mn-cs"/>
              </a:rPr>
              <a:t>problem solvers</a:t>
            </a:r>
          </a:p>
          <a:p>
            <a:pPr fontAlgn="auto">
              <a:spcAft>
                <a:spcPts val="0"/>
              </a:spcAft>
              <a:buFont typeface="Wingdings" charset="2"/>
              <a:buChar char=""/>
              <a:defRPr/>
            </a:pPr>
            <a:r>
              <a:rPr lang="en-US" dirty="0" smtClean="0">
                <a:ea typeface="+mn-ea"/>
                <a:cs typeface="+mn-cs"/>
              </a:rPr>
              <a:t>capable of self-assessment</a:t>
            </a:r>
          </a:p>
          <a:p>
            <a:pPr fontAlgn="auto">
              <a:spcAft>
                <a:spcPts val="0"/>
              </a:spcAft>
              <a:buFont typeface="Wingdings" charset="2"/>
              <a:buChar char=""/>
              <a:defRPr/>
            </a:pPr>
            <a:r>
              <a:rPr lang="en-US" dirty="0" smtClean="0">
                <a:ea typeface="+mn-ea"/>
                <a:cs typeface="+mn-cs"/>
              </a:rPr>
              <a:t>self-sufficient and self-motivated</a:t>
            </a:r>
          </a:p>
          <a:p>
            <a:pPr fontAlgn="auto">
              <a:spcAft>
                <a:spcPts val="0"/>
              </a:spcAft>
              <a:buFont typeface="Wingdings" charset="2"/>
              <a:buChar char=""/>
              <a:defRPr/>
            </a:pPr>
            <a:r>
              <a:rPr lang="en-US" dirty="0" smtClean="0">
                <a:ea typeface="+mn-ea"/>
                <a:cs typeface="+mn-cs"/>
              </a:rPr>
              <a:t>able to find and use appropriate resources</a:t>
            </a:r>
          </a:p>
          <a:p>
            <a:pPr fontAlgn="auto">
              <a:spcAft>
                <a:spcPts val="0"/>
              </a:spcAft>
              <a:buFont typeface="Wingdings" charset="2"/>
              <a:buChar char=""/>
              <a:defRPr/>
            </a:pPr>
            <a:r>
              <a:rPr lang="en-US" dirty="0" smtClean="0">
                <a:ea typeface="+mn-ea"/>
                <a:cs typeface="+mn-cs"/>
              </a:rPr>
              <a:t>technologically advanced</a:t>
            </a:r>
          </a:p>
          <a:p>
            <a:pPr fontAlgn="auto">
              <a:spcAft>
                <a:spcPts val="0"/>
              </a:spcAft>
              <a:buFont typeface="Wingdings" charset="2"/>
              <a:buChar char=""/>
              <a:defRPr/>
            </a:pPr>
            <a:r>
              <a:rPr lang="en-US" dirty="0" smtClean="0">
                <a:ea typeface="+mn-ea"/>
                <a:cs typeface="+mn-cs"/>
              </a:rPr>
              <a:t>leaders as well as team players</a:t>
            </a:r>
          </a:p>
          <a:p>
            <a:pPr fontAlgn="auto">
              <a:spcAft>
                <a:spcPts val="0"/>
              </a:spcAft>
              <a:buFont typeface="Wingdings" charset="2"/>
              <a:buChar char=""/>
              <a:defRPr/>
            </a:pPr>
            <a:r>
              <a:rPr lang="en-US" dirty="0" smtClean="0">
                <a:ea typeface="+mn-ea"/>
                <a:cs typeface="+mn-cs"/>
              </a:rPr>
              <a:t>capable of communicating ideas and listening to others</a:t>
            </a:r>
          </a:p>
          <a:p>
            <a:pPr fontAlgn="auto">
              <a:spcAft>
                <a:spcPts val="0"/>
              </a:spcAft>
              <a:buFont typeface="Wingdings" charset="2"/>
              <a:buChar char=""/>
              <a:defRPr/>
            </a:pPr>
            <a:r>
              <a:rPr lang="en-US" dirty="0" smtClean="0">
                <a:ea typeface="+mn-ea"/>
                <a:cs typeface="+mn-cs"/>
              </a:rPr>
              <a:t>eager to jump into the next challenge or problem situation</a:t>
            </a:r>
            <a:endParaRPr lang="en-US" dirty="0">
              <a:ea typeface="+mn-ea"/>
              <a:cs typeface="+mn-cs"/>
            </a:endParaRPr>
          </a:p>
        </p:txBody>
      </p:sp>
      <p:sp>
        <p:nvSpPr>
          <p:cNvPr id="4" name="TextBox 3"/>
          <p:cNvSpPr txBox="1">
            <a:spLocks noChangeArrowheads="1"/>
          </p:cNvSpPr>
          <p:nvPr/>
        </p:nvSpPr>
        <p:spPr bwMode="auto">
          <a:xfrm>
            <a:off x="641350" y="1417638"/>
            <a:ext cx="8045450" cy="519112"/>
          </a:xfrm>
          <a:prstGeom prst="rect">
            <a:avLst/>
          </a:prstGeom>
          <a:noFill/>
          <a:ln w="9525">
            <a:noFill/>
            <a:miter lim="800000"/>
            <a:headEnd/>
            <a:tailEnd/>
          </a:ln>
        </p:spPr>
        <p:txBody>
          <a:bodyPr>
            <a:spAutoFit/>
          </a:bodyPr>
          <a:lstStyle/>
          <a:p>
            <a:pPr fontAlgn="auto">
              <a:spcBef>
                <a:spcPts val="0"/>
              </a:spcBef>
              <a:spcAft>
                <a:spcPts val="0"/>
              </a:spcAft>
              <a:defRPr/>
            </a:pPr>
            <a:r>
              <a:rPr lang="en-US" sz="2800" dirty="0">
                <a:latin typeface="+mj-lt"/>
                <a:ea typeface="+mn-ea"/>
                <a:cs typeface="+mn-cs"/>
              </a:rPr>
              <a:t>PBL learners become: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000"/>
                            </p:stCondLst>
                            <p:childTnLst>
                              <p:par>
                                <p:cTn id="13" presetID="26" presetClass="emph" presetSubtype="0" fill="hold"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500"/>
                            </p:stCondLst>
                            <p:childTnLst>
                              <p:par>
                                <p:cTn id="17" presetID="34"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from="(-#ppt_w/2)" to="(#ppt_x)" calcmode="lin" valueType="num">
                                      <p:cBhvr>
                                        <p:cTn id="19" dur="600" fill="hold">
                                          <p:stCondLst>
                                            <p:cond delay="0"/>
                                          </p:stCondLst>
                                        </p:cTn>
                                        <p:tgtEl>
                                          <p:spTgt spid="4"/>
                                        </p:tgtEl>
                                        <p:attrNameLst>
                                          <p:attrName>ppt_x</p:attrName>
                                        </p:attrNameLst>
                                      </p:cBhvr>
                                    </p:anim>
                                    <p:anim from="0" to="-1.0" calcmode="lin" valueType="num">
                                      <p:cBhvr>
                                        <p:cTn id="20" dur="200" decel="50000" autoRev="1" fill="hold">
                                          <p:stCondLst>
                                            <p:cond delay="600"/>
                                          </p:stCondLst>
                                        </p:cTn>
                                        <p:tgtEl>
                                          <p:spTgt spid="4"/>
                                        </p:tgtEl>
                                        <p:attrNameLst>
                                          <p:attrName>xshear</p:attrName>
                                        </p:attrNameLst>
                                      </p:cBhvr>
                                    </p:anim>
                                    <p:animScale>
                                      <p:cBhvr>
                                        <p:cTn id="21" dur="200" decel="100000" autoRev="1" fill="hold">
                                          <p:stCondLst>
                                            <p:cond delay="600"/>
                                          </p:stCondLst>
                                        </p:cTn>
                                        <p:tgtEl>
                                          <p:spTgt spid="4"/>
                                        </p:tgtEl>
                                      </p:cBhvr>
                                      <p:from x="100000" y="100000"/>
                                      <p:to x="80000" y="100000"/>
                                    </p:animScale>
                                    <p:anim by="(#ppt_h/3+#ppt_w*0.1)" calcmode="lin" valueType="num">
                                      <p:cBhvr additive="sum">
                                        <p:cTn id="22" dur="200" decel="100000" autoRev="1" fill="hold">
                                          <p:stCondLst>
                                            <p:cond delay="600"/>
                                          </p:stCondLst>
                                        </p:cTn>
                                        <p:tgtEl>
                                          <p:spTgt spid="4"/>
                                        </p:tgtEl>
                                        <p:attrNameLst>
                                          <p:attrName>ppt_x</p:attrName>
                                        </p:attrNameLst>
                                      </p:cBhvr>
                                    </p:anim>
                                  </p:childTnLst>
                                </p:cTn>
                              </p:par>
                            </p:childTnLst>
                          </p:cTn>
                        </p:par>
                        <p:par>
                          <p:cTn id="23" fill="hold">
                            <p:stCondLst>
                              <p:cond delay="2500"/>
                            </p:stCondLst>
                            <p:childTnLst>
                              <p:par>
                                <p:cTn id="24" presetID="26"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down)">
                                      <p:cBhvr>
                                        <p:cTn id="26" dur="580">
                                          <p:stCondLst>
                                            <p:cond delay="0"/>
                                          </p:stCondLst>
                                        </p:cTn>
                                        <p:tgtEl>
                                          <p:spTgt spid="3">
                                            <p:txEl>
                                              <p:pRg st="0" end="0"/>
                                            </p:txEl>
                                          </p:spTgt>
                                        </p:tgtEl>
                                      </p:cBhvr>
                                    </p:animEffect>
                                    <p:anim calcmode="lin" valueType="num">
                                      <p:cBhvr>
                                        <p:cTn id="2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3">
                                            <p:txEl>
                                              <p:pRg st="0" end="0"/>
                                            </p:txEl>
                                          </p:spTgt>
                                        </p:tgtEl>
                                      </p:cBhvr>
                                      <p:to x="100000" y="60000"/>
                                    </p:animScale>
                                    <p:animScale>
                                      <p:cBhvr>
                                        <p:cTn id="33" dur="166" decel="50000">
                                          <p:stCondLst>
                                            <p:cond delay="676"/>
                                          </p:stCondLst>
                                        </p:cTn>
                                        <p:tgtEl>
                                          <p:spTgt spid="3">
                                            <p:txEl>
                                              <p:pRg st="0" end="0"/>
                                            </p:txEl>
                                          </p:spTgt>
                                        </p:tgtEl>
                                      </p:cBhvr>
                                      <p:to x="100000" y="100000"/>
                                    </p:animScale>
                                    <p:animScale>
                                      <p:cBhvr>
                                        <p:cTn id="34" dur="26">
                                          <p:stCondLst>
                                            <p:cond delay="1312"/>
                                          </p:stCondLst>
                                        </p:cTn>
                                        <p:tgtEl>
                                          <p:spTgt spid="3">
                                            <p:txEl>
                                              <p:pRg st="0" end="0"/>
                                            </p:txEl>
                                          </p:spTgt>
                                        </p:tgtEl>
                                      </p:cBhvr>
                                      <p:to x="100000" y="80000"/>
                                    </p:animScale>
                                    <p:animScale>
                                      <p:cBhvr>
                                        <p:cTn id="35" dur="166" decel="50000">
                                          <p:stCondLst>
                                            <p:cond delay="1338"/>
                                          </p:stCondLst>
                                        </p:cTn>
                                        <p:tgtEl>
                                          <p:spTgt spid="3">
                                            <p:txEl>
                                              <p:pRg st="0" end="0"/>
                                            </p:txEl>
                                          </p:spTgt>
                                        </p:tgtEl>
                                      </p:cBhvr>
                                      <p:to x="100000" y="100000"/>
                                    </p:animScale>
                                    <p:animScale>
                                      <p:cBhvr>
                                        <p:cTn id="36" dur="26">
                                          <p:stCondLst>
                                            <p:cond delay="1642"/>
                                          </p:stCondLst>
                                        </p:cTn>
                                        <p:tgtEl>
                                          <p:spTgt spid="3">
                                            <p:txEl>
                                              <p:pRg st="0" end="0"/>
                                            </p:txEl>
                                          </p:spTgt>
                                        </p:tgtEl>
                                      </p:cBhvr>
                                      <p:to x="100000" y="90000"/>
                                    </p:animScale>
                                    <p:animScale>
                                      <p:cBhvr>
                                        <p:cTn id="37" dur="166" decel="50000">
                                          <p:stCondLst>
                                            <p:cond delay="1668"/>
                                          </p:stCondLst>
                                        </p:cTn>
                                        <p:tgtEl>
                                          <p:spTgt spid="3">
                                            <p:txEl>
                                              <p:pRg st="0" end="0"/>
                                            </p:txEl>
                                          </p:spTgt>
                                        </p:tgtEl>
                                      </p:cBhvr>
                                      <p:to x="100000" y="100000"/>
                                    </p:animScale>
                                    <p:animScale>
                                      <p:cBhvr>
                                        <p:cTn id="38" dur="26">
                                          <p:stCondLst>
                                            <p:cond delay="1808"/>
                                          </p:stCondLst>
                                        </p:cTn>
                                        <p:tgtEl>
                                          <p:spTgt spid="3">
                                            <p:txEl>
                                              <p:pRg st="0" end="0"/>
                                            </p:txEl>
                                          </p:spTgt>
                                        </p:tgtEl>
                                      </p:cBhvr>
                                      <p:to x="100000" y="95000"/>
                                    </p:animScale>
                                    <p:animScale>
                                      <p:cBhvr>
                                        <p:cTn id="39" dur="166" decel="50000">
                                          <p:stCondLst>
                                            <p:cond delay="1834"/>
                                          </p:stCondLst>
                                        </p:cTn>
                                        <p:tgtEl>
                                          <p:spTgt spid="3">
                                            <p:txEl>
                                              <p:pRg st="0" end="0"/>
                                            </p:txEl>
                                          </p:spTgt>
                                        </p:tgtEl>
                                      </p:cBhvr>
                                      <p:to x="100000" y="100000"/>
                                    </p:animScale>
                                  </p:childTnLst>
                                </p:cTn>
                              </p:par>
                            </p:childTnLst>
                          </p:cTn>
                        </p:par>
                        <p:par>
                          <p:cTn id="40" fill="hold">
                            <p:stCondLst>
                              <p:cond delay="4500"/>
                            </p:stCondLst>
                            <p:childTnLst>
                              <p:par>
                                <p:cTn id="41" presetID="26" presetClass="entr" presetSubtype="0" fill="hold" grpId="0" nodeType="after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par>
                          <p:cTn id="57" fill="hold">
                            <p:stCondLst>
                              <p:cond delay="6500"/>
                            </p:stCondLst>
                            <p:childTnLst>
                              <p:par>
                                <p:cTn id="58" presetID="26" presetClass="entr" presetSubtype="0" fill="hold" grpId="0" nodeType="afterEffect">
                                  <p:stCondLst>
                                    <p:cond delay="0"/>
                                  </p:stCondLst>
                                  <p:childTnLst>
                                    <p:set>
                                      <p:cBhvr>
                                        <p:cTn id="59" dur="1" fill="hold">
                                          <p:stCondLst>
                                            <p:cond delay="0"/>
                                          </p:stCondLst>
                                        </p:cTn>
                                        <p:tgtEl>
                                          <p:spTgt spid="3">
                                            <p:txEl>
                                              <p:pRg st="2" end="2"/>
                                            </p:txEl>
                                          </p:spTgt>
                                        </p:tgtEl>
                                        <p:attrNameLst>
                                          <p:attrName>style.visibility</p:attrName>
                                        </p:attrNameLst>
                                      </p:cBhvr>
                                      <p:to>
                                        <p:strVal val="visible"/>
                                      </p:to>
                                    </p:set>
                                    <p:animEffect transition="in" filter="wipe(down)">
                                      <p:cBhvr>
                                        <p:cTn id="60" dur="580">
                                          <p:stCondLst>
                                            <p:cond delay="0"/>
                                          </p:stCondLst>
                                        </p:cTn>
                                        <p:tgtEl>
                                          <p:spTgt spid="3">
                                            <p:txEl>
                                              <p:pRg st="2" end="2"/>
                                            </p:txEl>
                                          </p:spTgt>
                                        </p:tgtEl>
                                      </p:cBhvr>
                                    </p:animEffect>
                                    <p:anim calcmode="lin" valueType="num">
                                      <p:cBhvr>
                                        <p:cTn id="61"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2" end="2"/>
                                            </p:txEl>
                                          </p:spTgt>
                                        </p:tgtEl>
                                      </p:cBhvr>
                                      <p:to x="100000" y="60000"/>
                                    </p:animScale>
                                    <p:animScale>
                                      <p:cBhvr>
                                        <p:cTn id="67" dur="166" decel="50000">
                                          <p:stCondLst>
                                            <p:cond delay="676"/>
                                          </p:stCondLst>
                                        </p:cTn>
                                        <p:tgtEl>
                                          <p:spTgt spid="3">
                                            <p:txEl>
                                              <p:pRg st="2" end="2"/>
                                            </p:txEl>
                                          </p:spTgt>
                                        </p:tgtEl>
                                      </p:cBhvr>
                                      <p:to x="100000" y="100000"/>
                                    </p:animScale>
                                    <p:animScale>
                                      <p:cBhvr>
                                        <p:cTn id="68" dur="26">
                                          <p:stCondLst>
                                            <p:cond delay="1312"/>
                                          </p:stCondLst>
                                        </p:cTn>
                                        <p:tgtEl>
                                          <p:spTgt spid="3">
                                            <p:txEl>
                                              <p:pRg st="2" end="2"/>
                                            </p:txEl>
                                          </p:spTgt>
                                        </p:tgtEl>
                                      </p:cBhvr>
                                      <p:to x="100000" y="80000"/>
                                    </p:animScale>
                                    <p:animScale>
                                      <p:cBhvr>
                                        <p:cTn id="69" dur="166" decel="50000">
                                          <p:stCondLst>
                                            <p:cond delay="1338"/>
                                          </p:stCondLst>
                                        </p:cTn>
                                        <p:tgtEl>
                                          <p:spTgt spid="3">
                                            <p:txEl>
                                              <p:pRg st="2" end="2"/>
                                            </p:txEl>
                                          </p:spTgt>
                                        </p:tgtEl>
                                      </p:cBhvr>
                                      <p:to x="100000" y="100000"/>
                                    </p:animScale>
                                    <p:animScale>
                                      <p:cBhvr>
                                        <p:cTn id="70" dur="26">
                                          <p:stCondLst>
                                            <p:cond delay="1642"/>
                                          </p:stCondLst>
                                        </p:cTn>
                                        <p:tgtEl>
                                          <p:spTgt spid="3">
                                            <p:txEl>
                                              <p:pRg st="2" end="2"/>
                                            </p:txEl>
                                          </p:spTgt>
                                        </p:tgtEl>
                                      </p:cBhvr>
                                      <p:to x="100000" y="90000"/>
                                    </p:animScale>
                                    <p:animScale>
                                      <p:cBhvr>
                                        <p:cTn id="71" dur="166" decel="50000">
                                          <p:stCondLst>
                                            <p:cond delay="1668"/>
                                          </p:stCondLst>
                                        </p:cTn>
                                        <p:tgtEl>
                                          <p:spTgt spid="3">
                                            <p:txEl>
                                              <p:pRg st="2" end="2"/>
                                            </p:txEl>
                                          </p:spTgt>
                                        </p:tgtEl>
                                      </p:cBhvr>
                                      <p:to x="100000" y="100000"/>
                                    </p:animScale>
                                    <p:animScale>
                                      <p:cBhvr>
                                        <p:cTn id="72" dur="26">
                                          <p:stCondLst>
                                            <p:cond delay="1808"/>
                                          </p:stCondLst>
                                        </p:cTn>
                                        <p:tgtEl>
                                          <p:spTgt spid="3">
                                            <p:txEl>
                                              <p:pRg st="2" end="2"/>
                                            </p:txEl>
                                          </p:spTgt>
                                        </p:tgtEl>
                                      </p:cBhvr>
                                      <p:to x="100000" y="95000"/>
                                    </p:animScale>
                                    <p:animScale>
                                      <p:cBhvr>
                                        <p:cTn id="73" dur="166" decel="50000">
                                          <p:stCondLst>
                                            <p:cond delay="1834"/>
                                          </p:stCondLst>
                                        </p:cTn>
                                        <p:tgtEl>
                                          <p:spTgt spid="3">
                                            <p:txEl>
                                              <p:pRg st="2" end="2"/>
                                            </p:txEl>
                                          </p:spTgt>
                                        </p:tgtEl>
                                      </p:cBhvr>
                                      <p:to x="100000" y="100000"/>
                                    </p:animScale>
                                  </p:childTnLst>
                                </p:cTn>
                              </p:par>
                            </p:childTnLst>
                          </p:cTn>
                        </p:par>
                        <p:par>
                          <p:cTn id="74" fill="hold">
                            <p:stCondLst>
                              <p:cond delay="8500"/>
                            </p:stCondLst>
                            <p:childTnLst>
                              <p:par>
                                <p:cTn id="75" presetID="26" presetClass="entr" presetSubtype="0" fill="hold" grpId="0" nodeType="afterEffect">
                                  <p:stCondLst>
                                    <p:cond delay="0"/>
                                  </p:stCondLst>
                                  <p:childTnLst>
                                    <p:set>
                                      <p:cBhvr>
                                        <p:cTn id="76" dur="1" fill="hold">
                                          <p:stCondLst>
                                            <p:cond delay="0"/>
                                          </p:stCondLst>
                                        </p:cTn>
                                        <p:tgtEl>
                                          <p:spTgt spid="3">
                                            <p:txEl>
                                              <p:pRg st="3" end="3"/>
                                            </p:txEl>
                                          </p:spTgt>
                                        </p:tgtEl>
                                        <p:attrNameLst>
                                          <p:attrName>style.visibility</p:attrName>
                                        </p:attrNameLst>
                                      </p:cBhvr>
                                      <p:to>
                                        <p:strVal val="visible"/>
                                      </p:to>
                                    </p:set>
                                    <p:animEffect transition="in" filter="wipe(down)">
                                      <p:cBhvr>
                                        <p:cTn id="77" dur="580">
                                          <p:stCondLst>
                                            <p:cond delay="0"/>
                                          </p:stCondLst>
                                        </p:cTn>
                                        <p:tgtEl>
                                          <p:spTgt spid="3">
                                            <p:txEl>
                                              <p:pRg st="3" end="3"/>
                                            </p:txEl>
                                          </p:spTgt>
                                        </p:tgtEl>
                                      </p:cBhvr>
                                    </p:animEffect>
                                    <p:anim calcmode="lin" valueType="num">
                                      <p:cBhvr>
                                        <p:cTn id="7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3">
                                            <p:txEl>
                                              <p:pRg st="3" end="3"/>
                                            </p:txEl>
                                          </p:spTgt>
                                        </p:tgtEl>
                                      </p:cBhvr>
                                      <p:to x="100000" y="60000"/>
                                    </p:animScale>
                                    <p:animScale>
                                      <p:cBhvr>
                                        <p:cTn id="84" dur="166" decel="50000">
                                          <p:stCondLst>
                                            <p:cond delay="676"/>
                                          </p:stCondLst>
                                        </p:cTn>
                                        <p:tgtEl>
                                          <p:spTgt spid="3">
                                            <p:txEl>
                                              <p:pRg st="3" end="3"/>
                                            </p:txEl>
                                          </p:spTgt>
                                        </p:tgtEl>
                                      </p:cBhvr>
                                      <p:to x="100000" y="100000"/>
                                    </p:animScale>
                                    <p:animScale>
                                      <p:cBhvr>
                                        <p:cTn id="85" dur="26">
                                          <p:stCondLst>
                                            <p:cond delay="1312"/>
                                          </p:stCondLst>
                                        </p:cTn>
                                        <p:tgtEl>
                                          <p:spTgt spid="3">
                                            <p:txEl>
                                              <p:pRg st="3" end="3"/>
                                            </p:txEl>
                                          </p:spTgt>
                                        </p:tgtEl>
                                      </p:cBhvr>
                                      <p:to x="100000" y="80000"/>
                                    </p:animScale>
                                    <p:animScale>
                                      <p:cBhvr>
                                        <p:cTn id="86" dur="166" decel="50000">
                                          <p:stCondLst>
                                            <p:cond delay="1338"/>
                                          </p:stCondLst>
                                        </p:cTn>
                                        <p:tgtEl>
                                          <p:spTgt spid="3">
                                            <p:txEl>
                                              <p:pRg st="3" end="3"/>
                                            </p:txEl>
                                          </p:spTgt>
                                        </p:tgtEl>
                                      </p:cBhvr>
                                      <p:to x="100000" y="100000"/>
                                    </p:animScale>
                                    <p:animScale>
                                      <p:cBhvr>
                                        <p:cTn id="87" dur="26">
                                          <p:stCondLst>
                                            <p:cond delay="1642"/>
                                          </p:stCondLst>
                                        </p:cTn>
                                        <p:tgtEl>
                                          <p:spTgt spid="3">
                                            <p:txEl>
                                              <p:pRg st="3" end="3"/>
                                            </p:txEl>
                                          </p:spTgt>
                                        </p:tgtEl>
                                      </p:cBhvr>
                                      <p:to x="100000" y="90000"/>
                                    </p:animScale>
                                    <p:animScale>
                                      <p:cBhvr>
                                        <p:cTn id="88" dur="166" decel="50000">
                                          <p:stCondLst>
                                            <p:cond delay="1668"/>
                                          </p:stCondLst>
                                        </p:cTn>
                                        <p:tgtEl>
                                          <p:spTgt spid="3">
                                            <p:txEl>
                                              <p:pRg st="3" end="3"/>
                                            </p:txEl>
                                          </p:spTgt>
                                        </p:tgtEl>
                                      </p:cBhvr>
                                      <p:to x="100000" y="100000"/>
                                    </p:animScale>
                                    <p:animScale>
                                      <p:cBhvr>
                                        <p:cTn id="89" dur="26">
                                          <p:stCondLst>
                                            <p:cond delay="1808"/>
                                          </p:stCondLst>
                                        </p:cTn>
                                        <p:tgtEl>
                                          <p:spTgt spid="3">
                                            <p:txEl>
                                              <p:pRg st="3" end="3"/>
                                            </p:txEl>
                                          </p:spTgt>
                                        </p:tgtEl>
                                      </p:cBhvr>
                                      <p:to x="100000" y="95000"/>
                                    </p:animScale>
                                    <p:animScale>
                                      <p:cBhvr>
                                        <p:cTn id="90" dur="166" decel="50000">
                                          <p:stCondLst>
                                            <p:cond delay="1834"/>
                                          </p:stCondLst>
                                        </p:cTn>
                                        <p:tgtEl>
                                          <p:spTgt spid="3">
                                            <p:txEl>
                                              <p:pRg st="3" end="3"/>
                                            </p:txEl>
                                          </p:spTgt>
                                        </p:tgtEl>
                                      </p:cBhvr>
                                      <p:to x="100000" y="100000"/>
                                    </p:animScale>
                                  </p:childTnLst>
                                </p:cTn>
                              </p:par>
                            </p:childTnLst>
                          </p:cTn>
                        </p:par>
                        <p:par>
                          <p:cTn id="91" fill="hold">
                            <p:stCondLst>
                              <p:cond delay="10500"/>
                            </p:stCondLst>
                            <p:childTnLst>
                              <p:par>
                                <p:cTn id="92" presetID="26" presetClass="entr" presetSubtype="0" fill="hold" grpId="0" nodeType="afterEffect">
                                  <p:stCondLst>
                                    <p:cond delay="0"/>
                                  </p:stCondLst>
                                  <p:childTnLst>
                                    <p:set>
                                      <p:cBhvr>
                                        <p:cTn id="93" dur="1" fill="hold">
                                          <p:stCondLst>
                                            <p:cond delay="0"/>
                                          </p:stCondLst>
                                        </p:cTn>
                                        <p:tgtEl>
                                          <p:spTgt spid="3">
                                            <p:txEl>
                                              <p:pRg st="4" end="4"/>
                                            </p:txEl>
                                          </p:spTgt>
                                        </p:tgtEl>
                                        <p:attrNameLst>
                                          <p:attrName>style.visibility</p:attrName>
                                        </p:attrNameLst>
                                      </p:cBhvr>
                                      <p:to>
                                        <p:strVal val="visible"/>
                                      </p:to>
                                    </p:set>
                                    <p:animEffect transition="in" filter="wipe(down)">
                                      <p:cBhvr>
                                        <p:cTn id="94" dur="580">
                                          <p:stCondLst>
                                            <p:cond delay="0"/>
                                          </p:stCondLst>
                                        </p:cTn>
                                        <p:tgtEl>
                                          <p:spTgt spid="3">
                                            <p:txEl>
                                              <p:pRg st="4" end="4"/>
                                            </p:txEl>
                                          </p:spTgt>
                                        </p:tgtEl>
                                      </p:cBhvr>
                                    </p:animEffect>
                                    <p:anim calcmode="lin" valueType="num">
                                      <p:cBhvr>
                                        <p:cTn id="9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00" dur="26">
                                          <p:stCondLst>
                                            <p:cond delay="650"/>
                                          </p:stCondLst>
                                        </p:cTn>
                                        <p:tgtEl>
                                          <p:spTgt spid="3">
                                            <p:txEl>
                                              <p:pRg st="4" end="4"/>
                                            </p:txEl>
                                          </p:spTgt>
                                        </p:tgtEl>
                                      </p:cBhvr>
                                      <p:to x="100000" y="60000"/>
                                    </p:animScale>
                                    <p:animScale>
                                      <p:cBhvr>
                                        <p:cTn id="101" dur="166" decel="50000">
                                          <p:stCondLst>
                                            <p:cond delay="676"/>
                                          </p:stCondLst>
                                        </p:cTn>
                                        <p:tgtEl>
                                          <p:spTgt spid="3">
                                            <p:txEl>
                                              <p:pRg st="4" end="4"/>
                                            </p:txEl>
                                          </p:spTgt>
                                        </p:tgtEl>
                                      </p:cBhvr>
                                      <p:to x="100000" y="100000"/>
                                    </p:animScale>
                                    <p:animScale>
                                      <p:cBhvr>
                                        <p:cTn id="102" dur="26">
                                          <p:stCondLst>
                                            <p:cond delay="1312"/>
                                          </p:stCondLst>
                                        </p:cTn>
                                        <p:tgtEl>
                                          <p:spTgt spid="3">
                                            <p:txEl>
                                              <p:pRg st="4" end="4"/>
                                            </p:txEl>
                                          </p:spTgt>
                                        </p:tgtEl>
                                      </p:cBhvr>
                                      <p:to x="100000" y="80000"/>
                                    </p:animScale>
                                    <p:animScale>
                                      <p:cBhvr>
                                        <p:cTn id="103" dur="166" decel="50000">
                                          <p:stCondLst>
                                            <p:cond delay="1338"/>
                                          </p:stCondLst>
                                        </p:cTn>
                                        <p:tgtEl>
                                          <p:spTgt spid="3">
                                            <p:txEl>
                                              <p:pRg st="4" end="4"/>
                                            </p:txEl>
                                          </p:spTgt>
                                        </p:tgtEl>
                                      </p:cBhvr>
                                      <p:to x="100000" y="100000"/>
                                    </p:animScale>
                                    <p:animScale>
                                      <p:cBhvr>
                                        <p:cTn id="104" dur="26">
                                          <p:stCondLst>
                                            <p:cond delay="1642"/>
                                          </p:stCondLst>
                                        </p:cTn>
                                        <p:tgtEl>
                                          <p:spTgt spid="3">
                                            <p:txEl>
                                              <p:pRg st="4" end="4"/>
                                            </p:txEl>
                                          </p:spTgt>
                                        </p:tgtEl>
                                      </p:cBhvr>
                                      <p:to x="100000" y="90000"/>
                                    </p:animScale>
                                    <p:animScale>
                                      <p:cBhvr>
                                        <p:cTn id="105" dur="166" decel="50000">
                                          <p:stCondLst>
                                            <p:cond delay="1668"/>
                                          </p:stCondLst>
                                        </p:cTn>
                                        <p:tgtEl>
                                          <p:spTgt spid="3">
                                            <p:txEl>
                                              <p:pRg st="4" end="4"/>
                                            </p:txEl>
                                          </p:spTgt>
                                        </p:tgtEl>
                                      </p:cBhvr>
                                      <p:to x="100000" y="100000"/>
                                    </p:animScale>
                                    <p:animScale>
                                      <p:cBhvr>
                                        <p:cTn id="106" dur="26">
                                          <p:stCondLst>
                                            <p:cond delay="1808"/>
                                          </p:stCondLst>
                                        </p:cTn>
                                        <p:tgtEl>
                                          <p:spTgt spid="3">
                                            <p:txEl>
                                              <p:pRg st="4" end="4"/>
                                            </p:txEl>
                                          </p:spTgt>
                                        </p:tgtEl>
                                      </p:cBhvr>
                                      <p:to x="100000" y="95000"/>
                                    </p:animScale>
                                    <p:animScale>
                                      <p:cBhvr>
                                        <p:cTn id="107" dur="166" decel="50000">
                                          <p:stCondLst>
                                            <p:cond delay="1834"/>
                                          </p:stCondLst>
                                        </p:cTn>
                                        <p:tgtEl>
                                          <p:spTgt spid="3">
                                            <p:txEl>
                                              <p:pRg st="4" end="4"/>
                                            </p:txEl>
                                          </p:spTgt>
                                        </p:tgtEl>
                                      </p:cBhvr>
                                      <p:to x="100000" y="100000"/>
                                    </p:animScale>
                                  </p:childTnLst>
                                </p:cTn>
                              </p:par>
                            </p:childTnLst>
                          </p:cTn>
                        </p:par>
                        <p:par>
                          <p:cTn id="108" fill="hold">
                            <p:stCondLst>
                              <p:cond delay="12500"/>
                            </p:stCondLst>
                            <p:childTnLst>
                              <p:par>
                                <p:cTn id="109" presetID="26" presetClass="entr" presetSubtype="0" fill="hold" grpId="0" nodeType="afterEffect">
                                  <p:stCondLst>
                                    <p:cond delay="0"/>
                                  </p:stCondLst>
                                  <p:childTnLst>
                                    <p:set>
                                      <p:cBhvr>
                                        <p:cTn id="110" dur="1" fill="hold">
                                          <p:stCondLst>
                                            <p:cond delay="0"/>
                                          </p:stCondLst>
                                        </p:cTn>
                                        <p:tgtEl>
                                          <p:spTgt spid="3">
                                            <p:txEl>
                                              <p:pRg st="5" end="5"/>
                                            </p:txEl>
                                          </p:spTgt>
                                        </p:tgtEl>
                                        <p:attrNameLst>
                                          <p:attrName>style.visibility</p:attrName>
                                        </p:attrNameLst>
                                      </p:cBhvr>
                                      <p:to>
                                        <p:strVal val="visible"/>
                                      </p:to>
                                    </p:set>
                                    <p:animEffect transition="in" filter="wipe(down)">
                                      <p:cBhvr>
                                        <p:cTn id="111" dur="580">
                                          <p:stCondLst>
                                            <p:cond delay="0"/>
                                          </p:stCondLst>
                                        </p:cTn>
                                        <p:tgtEl>
                                          <p:spTgt spid="3">
                                            <p:txEl>
                                              <p:pRg st="5" end="5"/>
                                            </p:txEl>
                                          </p:spTgt>
                                        </p:tgtEl>
                                      </p:cBhvr>
                                    </p:animEffect>
                                    <p:anim calcmode="lin" valueType="num">
                                      <p:cBhvr>
                                        <p:cTn id="112"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17" dur="26">
                                          <p:stCondLst>
                                            <p:cond delay="650"/>
                                          </p:stCondLst>
                                        </p:cTn>
                                        <p:tgtEl>
                                          <p:spTgt spid="3">
                                            <p:txEl>
                                              <p:pRg st="5" end="5"/>
                                            </p:txEl>
                                          </p:spTgt>
                                        </p:tgtEl>
                                      </p:cBhvr>
                                      <p:to x="100000" y="60000"/>
                                    </p:animScale>
                                    <p:animScale>
                                      <p:cBhvr>
                                        <p:cTn id="118" dur="166" decel="50000">
                                          <p:stCondLst>
                                            <p:cond delay="676"/>
                                          </p:stCondLst>
                                        </p:cTn>
                                        <p:tgtEl>
                                          <p:spTgt spid="3">
                                            <p:txEl>
                                              <p:pRg st="5" end="5"/>
                                            </p:txEl>
                                          </p:spTgt>
                                        </p:tgtEl>
                                      </p:cBhvr>
                                      <p:to x="100000" y="100000"/>
                                    </p:animScale>
                                    <p:animScale>
                                      <p:cBhvr>
                                        <p:cTn id="119" dur="26">
                                          <p:stCondLst>
                                            <p:cond delay="1312"/>
                                          </p:stCondLst>
                                        </p:cTn>
                                        <p:tgtEl>
                                          <p:spTgt spid="3">
                                            <p:txEl>
                                              <p:pRg st="5" end="5"/>
                                            </p:txEl>
                                          </p:spTgt>
                                        </p:tgtEl>
                                      </p:cBhvr>
                                      <p:to x="100000" y="80000"/>
                                    </p:animScale>
                                    <p:animScale>
                                      <p:cBhvr>
                                        <p:cTn id="120" dur="166" decel="50000">
                                          <p:stCondLst>
                                            <p:cond delay="1338"/>
                                          </p:stCondLst>
                                        </p:cTn>
                                        <p:tgtEl>
                                          <p:spTgt spid="3">
                                            <p:txEl>
                                              <p:pRg st="5" end="5"/>
                                            </p:txEl>
                                          </p:spTgt>
                                        </p:tgtEl>
                                      </p:cBhvr>
                                      <p:to x="100000" y="100000"/>
                                    </p:animScale>
                                    <p:animScale>
                                      <p:cBhvr>
                                        <p:cTn id="121" dur="26">
                                          <p:stCondLst>
                                            <p:cond delay="1642"/>
                                          </p:stCondLst>
                                        </p:cTn>
                                        <p:tgtEl>
                                          <p:spTgt spid="3">
                                            <p:txEl>
                                              <p:pRg st="5" end="5"/>
                                            </p:txEl>
                                          </p:spTgt>
                                        </p:tgtEl>
                                      </p:cBhvr>
                                      <p:to x="100000" y="90000"/>
                                    </p:animScale>
                                    <p:animScale>
                                      <p:cBhvr>
                                        <p:cTn id="122" dur="166" decel="50000">
                                          <p:stCondLst>
                                            <p:cond delay="1668"/>
                                          </p:stCondLst>
                                        </p:cTn>
                                        <p:tgtEl>
                                          <p:spTgt spid="3">
                                            <p:txEl>
                                              <p:pRg st="5" end="5"/>
                                            </p:txEl>
                                          </p:spTgt>
                                        </p:tgtEl>
                                      </p:cBhvr>
                                      <p:to x="100000" y="100000"/>
                                    </p:animScale>
                                    <p:animScale>
                                      <p:cBhvr>
                                        <p:cTn id="123" dur="26">
                                          <p:stCondLst>
                                            <p:cond delay="1808"/>
                                          </p:stCondLst>
                                        </p:cTn>
                                        <p:tgtEl>
                                          <p:spTgt spid="3">
                                            <p:txEl>
                                              <p:pRg st="5" end="5"/>
                                            </p:txEl>
                                          </p:spTgt>
                                        </p:tgtEl>
                                      </p:cBhvr>
                                      <p:to x="100000" y="95000"/>
                                    </p:animScale>
                                    <p:animScale>
                                      <p:cBhvr>
                                        <p:cTn id="124" dur="166" decel="50000">
                                          <p:stCondLst>
                                            <p:cond delay="1834"/>
                                          </p:stCondLst>
                                        </p:cTn>
                                        <p:tgtEl>
                                          <p:spTgt spid="3">
                                            <p:txEl>
                                              <p:pRg st="5" end="5"/>
                                            </p:txEl>
                                          </p:spTgt>
                                        </p:tgtEl>
                                      </p:cBhvr>
                                      <p:to x="100000" y="100000"/>
                                    </p:animScale>
                                  </p:childTnLst>
                                </p:cTn>
                              </p:par>
                            </p:childTnLst>
                          </p:cTn>
                        </p:par>
                        <p:par>
                          <p:cTn id="125" fill="hold">
                            <p:stCondLst>
                              <p:cond delay="14500"/>
                            </p:stCondLst>
                            <p:childTnLst>
                              <p:par>
                                <p:cTn id="126" presetID="26" presetClass="entr" presetSubtype="0" fill="hold" grpId="0" nodeType="afterEffect">
                                  <p:stCondLst>
                                    <p:cond delay="0"/>
                                  </p:stCondLst>
                                  <p:childTnLst>
                                    <p:set>
                                      <p:cBhvr>
                                        <p:cTn id="127" dur="1" fill="hold">
                                          <p:stCondLst>
                                            <p:cond delay="0"/>
                                          </p:stCondLst>
                                        </p:cTn>
                                        <p:tgtEl>
                                          <p:spTgt spid="3">
                                            <p:txEl>
                                              <p:pRg st="6" end="6"/>
                                            </p:txEl>
                                          </p:spTgt>
                                        </p:tgtEl>
                                        <p:attrNameLst>
                                          <p:attrName>style.visibility</p:attrName>
                                        </p:attrNameLst>
                                      </p:cBhvr>
                                      <p:to>
                                        <p:strVal val="visible"/>
                                      </p:to>
                                    </p:set>
                                    <p:animEffect transition="in" filter="wipe(down)">
                                      <p:cBhvr>
                                        <p:cTn id="128" dur="580">
                                          <p:stCondLst>
                                            <p:cond delay="0"/>
                                          </p:stCondLst>
                                        </p:cTn>
                                        <p:tgtEl>
                                          <p:spTgt spid="3">
                                            <p:txEl>
                                              <p:pRg st="6" end="6"/>
                                            </p:txEl>
                                          </p:spTgt>
                                        </p:tgtEl>
                                      </p:cBhvr>
                                    </p:animEffect>
                                    <p:anim calcmode="lin" valueType="num">
                                      <p:cBhvr>
                                        <p:cTn id="12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6" end="6"/>
                                            </p:txEl>
                                          </p:spTgt>
                                        </p:tgtEl>
                                      </p:cBhvr>
                                      <p:to x="100000" y="60000"/>
                                    </p:animScale>
                                    <p:animScale>
                                      <p:cBhvr>
                                        <p:cTn id="135" dur="166" decel="50000">
                                          <p:stCondLst>
                                            <p:cond delay="676"/>
                                          </p:stCondLst>
                                        </p:cTn>
                                        <p:tgtEl>
                                          <p:spTgt spid="3">
                                            <p:txEl>
                                              <p:pRg st="6" end="6"/>
                                            </p:txEl>
                                          </p:spTgt>
                                        </p:tgtEl>
                                      </p:cBhvr>
                                      <p:to x="100000" y="100000"/>
                                    </p:animScale>
                                    <p:animScale>
                                      <p:cBhvr>
                                        <p:cTn id="136" dur="26">
                                          <p:stCondLst>
                                            <p:cond delay="1312"/>
                                          </p:stCondLst>
                                        </p:cTn>
                                        <p:tgtEl>
                                          <p:spTgt spid="3">
                                            <p:txEl>
                                              <p:pRg st="6" end="6"/>
                                            </p:txEl>
                                          </p:spTgt>
                                        </p:tgtEl>
                                      </p:cBhvr>
                                      <p:to x="100000" y="80000"/>
                                    </p:animScale>
                                    <p:animScale>
                                      <p:cBhvr>
                                        <p:cTn id="137" dur="166" decel="50000">
                                          <p:stCondLst>
                                            <p:cond delay="1338"/>
                                          </p:stCondLst>
                                        </p:cTn>
                                        <p:tgtEl>
                                          <p:spTgt spid="3">
                                            <p:txEl>
                                              <p:pRg st="6" end="6"/>
                                            </p:txEl>
                                          </p:spTgt>
                                        </p:tgtEl>
                                      </p:cBhvr>
                                      <p:to x="100000" y="100000"/>
                                    </p:animScale>
                                    <p:animScale>
                                      <p:cBhvr>
                                        <p:cTn id="138" dur="26">
                                          <p:stCondLst>
                                            <p:cond delay="1642"/>
                                          </p:stCondLst>
                                        </p:cTn>
                                        <p:tgtEl>
                                          <p:spTgt spid="3">
                                            <p:txEl>
                                              <p:pRg st="6" end="6"/>
                                            </p:txEl>
                                          </p:spTgt>
                                        </p:tgtEl>
                                      </p:cBhvr>
                                      <p:to x="100000" y="90000"/>
                                    </p:animScale>
                                    <p:animScale>
                                      <p:cBhvr>
                                        <p:cTn id="139" dur="166" decel="50000">
                                          <p:stCondLst>
                                            <p:cond delay="1668"/>
                                          </p:stCondLst>
                                        </p:cTn>
                                        <p:tgtEl>
                                          <p:spTgt spid="3">
                                            <p:txEl>
                                              <p:pRg st="6" end="6"/>
                                            </p:txEl>
                                          </p:spTgt>
                                        </p:tgtEl>
                                      </p:cBhvr>
                                      <p:to x="100000" y="100000"/>
                                    </p:animScale>
                                    <p:animScale>
                                      <p:cBhvr>
                                        <p:cTn id="140" dur="26">
                                          <p:stCondLst>
                                            <p:cond delay="1808"/>
                                          </p:stCondLst>
                                        </p:cTn>
                                        <p:tgtEl>
                                          <p:spTgt spid="3">
                                            <p:txEl>
                                              <p:pRg st="6" end="6"/>
                                            </p:txEl>
                                          </p:spTgt>
                                        </p:tgtEl>
                                      </p:cBhvr>
                                      <p:to x="100000" y="95000"/>
                                    </p:animScale>
                                    <p:animScale>
                                      <p:cBhvr>
                                        <p:cTn id="141" dur="166" decel="50000">
                                          <p:stCondLst>
                                            <p:cond delay="1834"/>
                                          </p:stCondLst>
                                        </p:cTn>
                                        <p:tgtEl>
                                          <p:spTgt spid="3">
                                            <p:txEl>
                                              <p:pRg st="6" end="6"/>
                                            </p:txEl>
                                          </p:spTgt>
                                        </p:tgtEl>
                                      </p:cBhvr>
                                      <p:to x="100000" y="100000"/>
                                    </p:animScale>
                                  </p:childTnLst>
                                </p:cTn>
                              </p:par>
                            </p:childTnLst>
                          </p:cTn>
                        </p:par>
                        <p:par>
                          <p:cTn id="142" fill="hold">
                            <p:stCondLst>
                              <p:cond delay="16500"/>
                            </p:stCondLst>
                            <p:childTnLst>
                              <p:par>
                                <p:cTn id="143" presetID="26" presetClass="entr" presetSubtype="0" fill="hold" grpId="0" nodeType="afterEffect">
                                  <p:stCondLst>
                                    <p:cond delay="0"/>
                                  </p:stCondLst>
                                  <p:childTnLst>
                                    <p:set>
                                      <p:cBhvr>
                                        <p:cTn id="144" dur="1" fill="hold">
                                          <p:stCondLst>
                                            <p:cond delay="0"/>
                                          </p:stCondLst>
                                        </p:cTn>
                                        <p:tgtEl>
                                          <p:spTgt spid="3">
                                            <p:txEl>
                                              <p:pRg st="7" end="7"/>
                                            </p:txEl>
                                          </p:spTgt>
                                        </p:tgtEl>
                                        <p:attrNameLst>
                                          <p:attrName>style.visibility</p:attrName>
                                        </p:attrNameLst>
                                      </p:cBhvr>
                                      <p:to>
                                        <p:strVal val="visible"/>
                                      </p:to>
                                    </p:set>
                                    <p:animEffect transition="in" filter="wipe(down)">
                                      <p:cBhvr>
                                        <p:cTn id="145" dur="580">
                                          <p:stCondLst>
                                            <p:cond delay="0"/>
                                          </p:stCondLst>
                                        </p:cTn>
                                        <p:tgtEl>
                                          <p:spTgt spid="3">
                                            <p:txEl>
                                              <p:pRg st="7" end="7"/>
                                            </p:txEl>
                                          </p:spTgt>
                                        </p:tgtEl>
                                      </p:cBhvr>
                                    </p:animEffect>
                                    <p:anim calcmode="lin" valueType="num">
                                      <p:cBhvr>
                                        <p:cTn id="146"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47"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48"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49"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50"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51" dur="26">
                                          <p:stCondLst>
                                            <p:cond delay="650"/>
                                          </p:stCondLst>
                                        </p:cTn>
                                        <p:tgtEl>
                                          <p:spTgt spid="3">
                                            <p:txEl>
                                              <p:pRg st="7" end="7"/>
                                            </p:txEl>
                                          </p:spTgt>
                                        </p:tgtEl>
                                      </p:cBhvr>
                                      <p:to x="100000" y="60000"/>
                                    </p:animScale>
                                    <p:animScale>
                                      <p:cBhvr>
                                        <p:cTn id="152" dur="166" decel="50000">
                                          <p:stCondLst>
                                            <p:cond delay="676"/>
                                          </p:stCondLst>
                                        </p:cTn>
                                        <p:tgtEl>
                                          <p:spTgt spid="3">
                                            <p:txEl>
                                              <p:pRg st="7" end="7"/>
                                            </p:txEl>
                                          </p:spTgt>
                                        </p:tgtEl>
                                      </p:cBhvr>
                                      <p:to x="100000" y="100000"/>
                                    </p:animScale>
                                    <p:animScale>
                                      <p:cBhvr>
                                        <p:cTn id="153" dur="26">
                                          <p:stCondLst>
                                            <p:cond delay="1312"/>
                                          </p:stCondLst>
                                        </p:cTn>
                                        <p:tgtEl>
                                          <p:spTgt spid="3">
                                            <p:txEl>
                                              <p:pRg st="7" end="7"/>
                                            </p:txEl>
                                          </p:spTgt>
                                        </p:tgtEl>
                                      </p:cBhvr>
                                      <p:to x="100000" y="80000"/>
                                    </p:animScale>
                                    <p:animScale>
                                      <p:cBhvr>
                                        <p:cTn id="154" dur="166" decel="50000">
                                          <p:stCondLst>
                                            <p:cond delay="1338"/>
                                          </p:stCondLst>
                                        </p:cTn>
                                        <p:tgtEl>
                                          <p:spTgt spid="3">
                                            <p:txEl>
                                              <p:pRg st="7" end="7"/>
                                            </p:txEl>
                                          </p:spTgt>
                                        </p:tgtEl>
                                      </p:cBhvr>
                                      <p:to x="100000" y="100000"/>
                                    </p:animScale>
                                    <p:animScale>
                                      <p:cBhvr>
                                        <p:cTn id="155" dur="26">
                                          <p:stCondLst>
                                            <p:cond delay="1642"/>
                                          </p:stCondLst>
                                        </p:cTn>
                                        <p:tgtEl>
                                          <p:spTgt spid="3">
                                            <p:txEl>
                                              <p:pRg st="7" end="7"/>
                                            </p:txEl>
                                          </p:spTgt>
                                        </p:tgtEl>
                                      </p:cBhvr>
                                      <p:to x="100000" y="90000"/>
                                    </p:animScale>
                                    <p:animScale>
                                      <p:cBhvr>
                                        <p:cTn id="156" dur="166" decel="50000">
                                          <p:stCondLst>
                                            <p:cond delay="1668"/>
                                          </p:stCondLst>
                                        </p:cTn>
                                        <p:tgtEl>
                                          <p:spTgt spid="3">
                                            <p:txEl>
                                              <p:pRg st="7" end="7"/>
                                            </p:txEl>
                                          </p:spTgt>
                                        </p:tgtEl>
                                      </p:cBhvr>
                                      <p:to x="100000" y="100000"/>
                                    </p:animScale>
                                    <p:animScale>
                                      <p:cBhvr>
                                        <p:cTn id="157" dur="26">
                                          <p:stCondLst>
                                            <p:cond delay="1808"/>
                                          </p:stCondLst>
                                        </p:cTn>
                                        <p:tgtEl>
                                          <p:spTgt spid="3">
                                            <p:txEl>
                                              <p:pRg st="7" end="7"/>
                                            </p:txEl>
                                          </p:spTgt>
                                        </p:tgtEl>
                                      </p:cBhvr>
                                      <p:to x="100000" y="95000"/>
                                    </p:animScale>
                                    <p:animScale>
                                      <p:cBhvr>
                                        <p:cTn id="158" dur="166" decel="50000">
                                          <p:stCondLst>
                                            <p:cond delay="1834"/>
                                          </p:stCondLst>
                                        </p:cTn>
                                        <p:tgtEl>
                                          <p:spTgt spid="3">
                                            <p:txEl>
                                              <p:pRg st="7" end="7"/>
                                            </p:txEl>
                                          </p:spTgt>
                                        </p:tgtEl>
                                      </p:cBhvr>
                                      <p:to x="100000" y="100000"/>
                                    </p:animScale>
                                  </p:childTnLst>
                                </p:cTn>
                              </p:par>
                            </p:childTnLst>
                          </p:cTn>
                        </p:par>
                        <p:par>
                          <p:cTn id="159" fill="hold">
                            <p:stCondLst>
                              <p:cond delay="18500"/>
                            </p:stCondLst>
                            <p:childTnLst>
                              <p:par>
                                <p:cTn id="160" presetID="26" presetClass="entr" presetSubtype="0" fill="hold" grpId="0" nodeType="afterEffect">
                                  <p:stCondLst>
                                    <p:cond delay="0"/>
                                  </p:stCondLst>
                                  <p:childTnLst>
                                    <p:set>
                                      <p:cBhvr>
                                        <p:cTn id="161" dur="1" fill="hold">
                                          <p:stCondLst>
                                            <p:cond delay="0"/>
                                          </p:stCondLst>
                                        </p:cTn>
                                        <p:tgtEl>
                                          <p:spTgt spid="3">
                                            <p:txEl>
                                              <p:pRg st="8" end="8"/>
                                            </p:txEl>
                                          </p:spTgt>
                                        </p:tgtEl>
                                        <p:attrNameLst>
                                          <p:attrName>style.visibility</p:attrName>
                                        </p:attrNameLst>
                                      </p:cBhvr>
                                      <p:to>
                                        <p:strVal val="visible"/>
                                      </p:to>
                                    </p:set>
                                    <p:animEffect transition="in" filter="wipe(down)">
                                      <p:cBhvr>
                                        <p:cTn id="162" dur="580">
                                          <p:stCondLst>
                                            <p:cond delay="0"/>
                                          </p:stCondLst>
                                        </p:cTn>
                                        <p:tgtEl>
                                          <p:spTgt spid="3">
                                            <p:txEl>
                                              <p:pRg st="8" end="8"/>
                                            </p:txEl>
                                          </p:spTgt>
                                        </p:tgtEl>
                                      </p:cBhvr>
                                    </p:animEffect>
                                    <p:anim calcmode="lin" valueType="num">
                                      <p:cBhvr>
                                        <p:cTn id="163"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68" dur="26">
                                          <p:stCondLst>
                                            <p:cond delay="650"/>
                                          </p:stCondLst>
                                        </p:cTn>
                                        <p:tgtEl>
                                          <p:spTgt spid="3">
                                            <p:txEl>
                                              <p:pRg st="8" end="8"/>
                                            </p:txEl>
                                          </p:spTgt>
                                        </p:tgtEl>
                                      </p:cBhvr>
                                      <p:to x="100000" y="60000"/>
                                    </p:animScale>
                                    <p:animScale>
                                      <p:cBhvr>
                                        <p:cTn id="169" dur="166" decel="50000">
                                          <p:stCondLst>
                                            <p:cond delay="676"/>
                                          </p:stCondLst>
                                        </p:cTn>
                                        <p:tgtEl>
                                          <p:spTgt spid="3">
                                            <p:txEl>
                                              <p:pRg st="8" end="8"/>
                                            </p:txEl>
                                          </p:spTgt>
                                        </p:tgtEl>
                                      </p:cBhvr>
                                      <p:to x="100000" y="100000"/>
                                    </p:animScale>
                                    <p:animScale>
                                      <p:cBhvr>
                                        <p:cTn id="170" dur="26">
                                          <p:stCondLst>
                                            <p:cond delay="1312"/>
                                          </p:stCondLst>
                                        </p:cTn>
                                        <p:tgtEl>
                                          <p:spTgt spid="3">
                                            <p:txEl>
                                              <p:pRg st="8" end="8"/>
                                            </p:txEl>
                                          </p:spTgt>
                                        </p:tgtEl>
                                      </p:cBhvr>
                                      <p:to x="100000" y="80000"/>
                                    </p:animScale>
                                    <p:animScale>
                                      <p:cBhvr>
                                        <p:cTn id="171" dur="166" decel="50000">
                                          <p:stCondLst>
                                            <p:cond delay="1338"/>
                                          </p:stCondLst>
                                        </p:cTn>
                                        <p:tgtEl>
                                          <p:spTgt spid="3">
                                            <p:txEl>
                                              <p:pRg st="8" end="8"/>
                                            </p:txEl>
                                          </p:spTgt>
                                        </p:tgtEl>
                                      </p:cBhvr>
                                      <p:to x="100000" y="100000"/>
                                    </p:animScale>
                                    <p:animScale>
                                      <p:cBhvr>
                                        <p:cTn id="172" dur="26">
                                          <p:stCondLst>
                                            <p:cond delay="1642"/>
                                          </p:stCondLst>
                                        </p:cTn>
                                        <p:tgtEl>
                                          <p:spTgt spid="3">
                                            <p:txEl>
                                              <p:pRg st="8" end="8"/>
                                            </p:txEl>
                                          </p:spTgt>
                                        </p:tgtEl>
                                      </p:cBhvr>
                                      <p:to x="100000" y="90000"/>
                                    </p:animScale>
                                    <p:animScale>
                                      <p:cBhvr>
                                        <p:cTn id="173" dur="166" decel="50000">
                                          <p:stCondLst>
                                            <p:cond delay="1668"/>
                                          </p:stCondLst>
                                        </p:cTn>
                                        <p:tgtEl>
                                          <p:spTgt spid="3">
                                            <p:txEl>
                                              <p:pRg st="8" end="8"/>
                                            </p:txEl>
                                          </p:spTgt>
                                        </p:tgtEl>
                                      </p:cBhvr>
                                      <p:to x="100000" y="100000"/>
                                    </p:animScale>
                                    <p:animScale>
                                      <p:cBhvr>
                                        <p:cTn id="174" dur="26">
                                          <p:stCondLst>
                                            <p:cond delay="1808"/>
                                          </p:stCondLst>
                                        </p:cTn>
                                        <p:tgtEl>
                                          <p:spTgt spid="3">
                                            <p:txEl>
                                              <p:pRg st="8" end="8"/>
                                            </p:txEl>
                                          </p:spTgt>
                                        </p:tgtEl>
                                      </p:cBhvr>
                                      <p:to x="100000" y="95000"/>
                                    </p:animScale>
                                    <p:animScale>
                                      <p:cBhvr>
                                        <p:cTn id="175" dur="166" decel="50000">
                                          <p:stCondLst>
                                            <p:cond delay="1834"/>
                                          </p:stCondLst>
                                        </p:cTn>
                                        <p:tgtEl>
                                          <p:spTgt spid="3">
                                            <p:txEl>
                                              <p:pRg st="8" end="8"/>
                                            </p:txEl>
                                          </p:spTgt>
                                        </p:tgtEl>
                                      </p:cBhvr>
                                      <p:to x="100000" y="100000"/>
                                    </p:animScale>
                                  </p:childTnLst>
                                </p:cTn>
                              </p:par>
                            </p:childTnLst>
                          </p:cTn>
                        </p:par>
                        <p:par>
                          <p:cTn id="176" fill="hold">
                            <p:stCondLst>
                              <p:cond delay="20500"/>
                            </p:stCondLst>
                            <p:childTnLst>
                              <p:par>
                                <p:cTn id="177" presetID="26" presetClass="entr" presetSubtype="0" fill="hold" grpId="0" nodeType="afterEffect">
                                  <p:stCondLst>
                                    <p:cond delay="0"/>
                                  </p:stCondLst>
                                  <p:childTnLst>
                                    <p:set>
                                      <p:cBhvr>
                                        <p:cTn id="178" dur="1" fill="hold">
                                          <p:stCondLst>
                                            <p:cond delay="0"/>
                                          </p:stCondLst>
                                        </p:cTn>
                                        <p:tgtEl>
                                          <p:spTgt spid="3">
                                            <p:txEl>
                                              <p:pRg st="9" end="9"/>
                                            </p:txEl>
                                          </p:spTgt>
                                        </p:tgtEl>
                                        <p:attrNameLst>
                                          <p:attrName>style.visibility</p:attrName>
                                        </p:attrNameLst>
                                      </p:cBhvr>
                                      <p:to>
                                        <p:strVal val="visible"/>
                                      </p:to>
                                    </p:set>
                                    <p:animEffect transition="in" filter="wipe(down)">
                                      <p:cBhvr>
                                        <p:cTn id="179" dur="580">
                                          <p:stCondLst>
                                            <p:cond delay="0"/>
                                          </p:stCondLst>
                                        </p:cTn>
                                        <p:tgtEl>
                                          <p:spTgt spid="3">
                                            <p:txEl>
                                              <p:pRg st="9" end="9"/>
                                            </p:txEl>
                                          </p:spTgt>
                                        </p:tgtEl>
                                      </p:cBhvr>
                                    </p:animEffect>
                                    <p:anim calcmode="lin" valueType="num">
                                      <p:cBhvr>
                                        <p:cTn id="180"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85" dur="26">
                                          <p:stCondLst>
                                            <p:cond delay="650"/>
                                          </p:stCondLst>
                                        </p:cTn>
                                        <p:tgtEl>
                                          <p:spTgt spid="3">
                                            <p:txEl>
                                              <p:pRg st="9" end="9"/>
                                            </p:txEl>
                                          </p:spTgt>
                                        </p:tgtEl>
                                      </p:cBhvr>
                                      <p:to x="100000" y="60000"/>
                                    </p:animScale>
                                    <p:animScale>
                                      <p:cBhvr>
                                        <p:cTn id="186" dur="166" decel="50000">
                                          <p:stCondLst>
                                            <p:cond delay="676"/>
                                          </p:stCondLst>
                                        </p:cTn>
                                        <p:tgtEl>
                                          <p:spTgt spid="3">
                                            <p:txEl>
                                              <p:pRg st="9" end="9"/>
                                            </p:txEl>
                                          </p:spTgt>
                                        </p:tgtEl>
                                      </p:cBhvr>
                                      <p:to x="100000" y="100000"/>
                                    </p:animScale>
                                    <p:animScale>
                                      <p:cBhvr>
                                        <p:cTn id="187" dur="26">
                                          <p:stCondLst>
                                            <p:cond delay="1312"/>
                                          </p:stCondLst>
                                        </p:cTn>
                                        <p:tgtEl>
                                          <p:spTgt spid="3">
                                            <p:txEl>
                                              <p:pRg st="9" end="9"/>
                                            </p:txEl>
                                          </p:spTgt>
                                        </p:tgtEl>
                                      </p:cBhvr>
                                      <p:to x="100000" y="80000"/>
                                    </p:animScale>
                                    <p:animScale>
                                      <p:cBhvr>
                                        <p:cTn id="188" dur="166" decel="50000">
                                          <p:stCondLst>
                                            <p:cond delay="1338"/>
                                          </p:stCondLst>
                                        </p:cTn>
                                        <p:tgtEl>
                                          <p:spTgt spid="3">
                                            <p:txEl>
                                              <p:pRg st="9" end="9"/>
                                            </p:txEl>
                                          </p:spTgt>
                                        </p:tgtEl>
                                      </p:cBhvr>
                                      <p:to x="100000" y="100000"/>
                                    </p:animScale>
                                    <p:animScale>
                                      <p:cBhvr>
                                        <p:cTn id="189" dur="26">
                                          <p:stCondLst>
                                            <p:cond delay="1642"/>
                                          </p:stCondLst>
                                        </p:cTn>
                                        <p:tgtEl>
                                          <p:spTgt spid="3">
                                            <p:txEl>
                                              <p:pRg st="9" end="9"/>
                                            </p:txEl>
                                          </p:spTgt>
                                        </p:tgtEl>
                                      </p:cBhvr>
                                      <p:to x="100000" y="90000"/>
                                    </p:animScale>
                                    <p:animScale>
                                      <p:cBhvr>
                                        <p:cTn id="190" dur="166" decel="50000">
                                          <p:stCondLst>
                                            <p:cond delay="1668"/>
                                          </p:stCondLst>
                                        </p:cTn>
                                        <p:tgtEl>
                                          <p:spTgt spid="3">
                                            <p:txEl>
                                              <p:pRg st="9" end="9"/>
                                            </p:txEl>
                                          </p:spTgt>
                                        </p:tgtEl>
                                      </p:cBhvr>
                                      <p:to x="100000" y="100000"/>
                                    </p:animScale>
                                    <p:animScale>
                                      <p:cBhvr>
                                        <p:cTn id="191" dur="26">
                                          <p:stCondLst>
                                            <p:cond delay="1808"/>
                                          </p:stCondLst>
                                        </p:cTn>
                                        <p:tgtEl>
                                          <p:spTgt spid="3">
                                            <p:txEl>
                                              <p:pRg st="9" end="9"/>
                                            </p:txEl>
                                          </p:spTgt>
                                        </p:tgtEl>
                                      </p:cBhvr>
                                      <p:to x="100000" y="95000"/>
                                    </p:animScale>
                                    <p:animScale>
                                      <p:cBhvr>
                                        <p:cTn id="192"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Obstacles Described by Teachers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838200" y="1752600"/>
            <a:ext cx="7693025" cy="3724275"/>
          </a:xfrm>
        </p:spPr>
        <p:txBody>
          <a:bodyPr rtlCol="0">
            <a:normAutofit fontScale="92500" lnSpcReduction="20000"/>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It takes a lot of preparation time</a:t>
            </a:r>
          </a:p>
          <a:p>
            <a:pPr fontAlgn="auto">
              <a:spcAft>
                <a:spcPts val="0"/>
              </a:spcAft>
              <a:buFont typeface="Arial" pitchFamily="34" charset="0"/>
              <a:buChar char="•"/>
              <a:defRPr/>
            </a:pPr>
            <a:r>
              <a:rPr lang="en-US" dirty="0" smtClean="0">
                <a:solidFill>
                  <a:schemeClr val="tx1">
                    <a:lumMod val="50000"/>
                  </a:schemeClr>
                </a:solidFill>
                <a:ea typeface="+mn-ea"/>
                <a:cs typeface="+mn-cs"/>
              </a:rPr>
              <a:t>We don't have the resources</a:t>
            </a:r>
          </a:p>
          <a:p>
            <a:pPr fontAlgn="auto">
              <a:spcAft>
                <a:spcPts val="0"/>
              </a:spcAft>
              <a:buFont typeface="Arial" pitchFamily="34" charset="0"/>
              <a:buChar char="•"/>
              <a:defRPr/>
            </a:pPr>
            <a:r>
              <a:rPr lang="en-US" dirty="0" smtClean="0">
                <a:solidFill>
                  <a:schemeClr val="tx1">
                    <a:lumMod val="50000"/>
                  </a:schemeClr>
                </a:solidFill>
                <a:ea typeface="+mn-ea"/>
                <a:cs typeface="+mn-cs"/>
              </a:rPr>
              <a:t>We lack administrative support and support from other teachers</a:t>
            </a:r>
          </a:p>
          <a:p>
            <a:pPr fontAlgn="auto">
              <a:spcAft>
                <a:spcPts val="0"/>
              </a:spcAft>
              <a:buFont typeface="Arial" pitchFamily="34" charset="0"/>
              <a:buChar char="•"/>
              <a:defRPr/>
            </a:pPr>
            <a:r>
              <a:rPr lang="en-US" dirty="0" smtClean="0">
                <a:solidFill>
                  <a:schemeClr val="tx1">
                    <a:lumMod val="50000"/>
                  </a:schemeClr>
                </a:solidFill>
                <a:ea typeface="+mn-ea"/>
                <a:cs typeface="+mn-cs"/>
              </a:rPr>
              <a:t>You often feel uneasy because you're not knowledgeable about the content</a:t>
            </a:r>
          </a:p>
          <a:p>
            <a:pPr fontAlgn="auto">
              <a:spcAft>
                <a:spcPts val="0"/>
              </a:spcAft>
              <a:buFont typeface="Arial" pitchFamily="34" charset="0"/>
              <a:buChar char="•"/>
              <a:defRPr/>
            </a:pPr>
            <a:r>
              <a:rPr lang="en-US" dirty="0" smtClean="0">
                <a:solidFill>
                  <a:schemeClr val="tx1">
                    <a:lumMod val="50000"/>
                  </a:schemeClr>
                </a:solidFill>
                <a:ea typeface="+mn-ea"/>
                <a:cs typeface="+mn-cs"/>
              </a:rPr>
              <a:t>The open-ended, no right or wrong answer aspect of project work can be threatening</a:t>
            </a: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Obstacles Described by Teachers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0" y="1981200"/>
            <a:ext cx="9144000" cy="3724275"/>
          </a:xfrm>
        </p:spPr>
        <p:txBody>
          <a:bodyPr rtlCol="0">
            <a:normAutofit/>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Administrators can fault you for not covering the curriculum</a:t>
            </a:r>
          </a:p>
          <a:p>
            <a:pPr fontAlgn="auto">
              <a:spcAft>
                <a:spcPts val="0"/>
              </a:spcAft>
              <a:buFont typeface="Arial" pitchFamily="34" charset="0"/>
              <a:buChar char="•"/>
              <a:defRPr/>
            </a:pPr>
            <a:r>
              <a:rPr lang="en-US" dirty="0" smtClean="0">
                <a:solidFill>
                  <a:schemeClr val="tx1">
                    <a:lumMod val="50000"/>
                  </a:schemeClr>
                </a:solidFill>
                <a:ea typeface="+mn-ea"/>
                <a:cs typeface="+mn-cs"/>
              </a:rPr>
              <a:t>There are risks associated with giving up teacher control</a:t>
            </a:r>
          </a:p>
          <a:p>
            <a:pPr fontAlgn="auto">
              <a:spcAft>
                <a:spcPts val="0"/>
              </a:spcAft>
              <a:buFont typeface="Arial" pitchFamily="34" charset="0"/>
              <a:buChar char="•"/>
              <a:defRPr/>
            </a:pPr>
            <a:r>
              <a:rPr lang="en-US" dirty="0" smtClean="0">
                <a:solidFill>
                  <a:schemeClr val="tx1">
                    <a:lumMod val="50000"/>
                  </a:schemeClr>
                </a:solidFill>
                <a:ea typeface="+mn-ea"/>
                <a:cs typeface="+mn-cs"/>
              </a:rPr>
              <a:t>Students may not participate and are not always self-motivated</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solidFill>
                  <a:schemeClr val="tx1">
                    <a:lumMod val="50000"/>
                  </a:schemeClr>
                </a:solidFill>
                <a:ea typeface="+mj-ea"/>
                <a:cs typeface="+mj-cs"/>
              </a:rPr>
              <a:t>Obstacles Described by Teachers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381000" y="2362200"/>
            <a:ext cx="8382000" cy="3724275"/>
          </a:xfrm>
        </p:spPr>
        <p:txBody>
          <a:bodyPr rtlCol="0">
            <a:normAutofit/>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students may have difficulty with higher order thinking or open-ended problems</a:t>
            </a:r>
          </a:p>
          <a:p>
            <a:pPr fontAlgn="auto">
              <a:spcAft>
                <a:spcPts val="0"/>
              </a:spcAft>
              <a:buFont typeface="Wingdings" pitchFamily="2" charset="2"/>
              <a:buNone/>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r>
              <a:rPr lang="en-US" dirty="0" smtClean="0">
                <a:solidFill>
                  <a:schemeClr val="tx1">
                    <a:lumMod val="50000"/>
                  </a:schemeClr>
                </a:solidFill>
                <a:ea typeface="+mn-ea"/>
                <a:cs typeface="+mn-cs"/>
              </a:rPr>
              <a:t>There is a risk that students might not learn much, or receive much of value from Problem Based Learning unless designed right</a:t>
            </a: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Benefits Described by Students</a:t>
            </a:r>
            <a:endParaRPr lang="en-US" dirty="0">
              <a:solidFill>
                <a:schemeClr val="tx1">
                  <a:lumMod val="50000"/>
                </a:schemeClr>
              </a:solidFill>
              <a:ea typeface="+mj-ea"/>
              <a:cs typeface="+mj-cs"/>
            </a:endParaRPr>
          </a:p>
        </p:txBody>
      </p:sp>
      <p:sp>
        <p:nvSpPr>
          <p:cNvPr id="48131" name="Content Placeholder 2"/>
          <p:cNvSpPr>
            <a:spLocks noGrp="1"/>
          </p:cNvSpPr>
          <p:nvPr>
            <p:ph idx="1"/>
          </p:nvPr>
        </p:nvSpPr>
        <p:spPr>
          <a:xfrm>
            <a:off x="838200" y="1981200"/>
            <a:ext cx="7693025" cy="3724275"/>
          </a:xfrm>
        </p:spPr>
        <p:txBody>
          <a:bodyPr rtlCol="0">
            <a:normAutofit lnSpcReduction="10000"/>
          </a:bodyPr>
          <a:lstStyle/>
          <a:p>
            <a:pPr fontAlgn="auto">
              <a:spcAft>
                <a:spcPts val="0"/>
              </a:spcAft>
              <a:buFont typeface="Arial" pitchFamily="34" charset="0"/>
              <a:buChar char="•"/>
              <a:defRPr/>
            </a:pPr>
            <a:r>
              <a:rPr lang="en-US" smtClean="0">
                <a:ea typeface="+mn-ea"/>
                <a:cs typeface="+mn-cs"/>
              </a:rPr>
              <a:t>We got to choose what to work on.</a:t>
            </a:r>
          </a:p>
          <a:p>
            <a:pPr fontAlgn="auto">
              <a:spcAft>
                <a:spcPts val="0"/>
              </a:spcAft>
              <a:buFont typeface="Arial" pitchFamily="34" charset="0"/>
              <a:buChar char="•"/>
              <a:defRPr/>
            </a:pPr>
            <a:r>
              <a:rPr lang="en-US" smtClean="0">
                <a:ea typeface="+mn-ea"/>
                <a:cs typeface="+mn-cs"/>
              </a:rPr>
              <a:t>We learned that we can make a difference</a:t>
            </a:r>
          </a:p>
          <a:p>
            <a:pPr fontAlgn="auto">
              <a:spcAft>
                <a:spcPts val="0"/>
              </a:spcAft>
              <a:buFont typeface="Arial" pitchFamily="34" charset="0"/>
              <a:buChar char="•"/>
              <a:defRPr/>
            </a:pPr>
            <a:r>
              <a:rPr lang="en-US" smtClean="0">
                <a:ea typeface="+mn-ea"/>
                <a:cs typeface="+mn-cs"/>
              </a:rPr>
              <a:t>There was a clear goal that was a challenge to work on</a:t>
            </a:r>
          </a:p>
          <a:p>
            <a:pPr fontAlgn="auto">
              <a:spcAft>
                <a:spcPts val="0"/>
              </a:spcAft>
              <a:buFont typeface="Arial" pitchFamily="34" charset="0"/>
              <a:buChar char="•"/>
              <a:defRPr/>
            </a:pPr>
            <a:r>
              <a:rPr lang="en-US" smtClean="0">
                <a:ea typeface="+mn-ea"/>
                <a:cs typeface="+mn-cs"/>
              </a:rPr>
              <a:t>There was an audience for the product and we knew we had to meet the deadline and present it to the audience.</a:t>
            </a:r>
          </a:p>
          <a:p>
            <a:pPr fontAlgn="auto">
              <a:spcAft>
                <a:spcPts val="0"/>
              </a:spcAft>
              <a:buFont typeface="Arial" pitchFamily="34" charset="0"/>
              <a:buChar char="•"/>
              <a:defRPr/>
            </a:pPr>
            <a:endParaRPr lang="en-US" smtClean="0">
              <a:ea typeface="+mn-ea"/>
              <a:cs typeface="+mn-cs"/>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Benefits Described by Students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838200" y="1981200"/>
            <a:ext cx="7693025" cy="3724275"/>
          </a:xfrm>
        </p:spPr>
        <p:txBody>
          <a:bodyPr rtlCol="0">
            <a:normAutofit fontScale="92500" lnSpcReduction="10000"/>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We weren't afraid to try things we didn't know because the teacher said we would have the opportunity to reevaluate and try again.</a:t>
            </a:r>
          </a:p>
          <a:p>
            <a:pPr fontAlgn="auto">
              <a:spcAft>
                <a:spcPts val="0"/>
              </a:spcAft>
              <a:buFont typeface="Arial" pitchFamily="34" charset="0"/>
              <a:buChar char="•"/>
              <a:defRPr/>
            </a:pPr>
            <a:r>
              <a:rPr lang="en-US" dirty="0" smtClean="0">
                <a:solidFill>
                  <a:schemeClr val="tx1">
                    <a:lumMod val="50000"/>
                  </a:schemeClr>
                </a:solidFill>
                <a:ea typeface="+mn-ea"/>
                <a:cs typeface="+mn-cs"/>
              </a:rPr>
              <a:t>Everyone felt needed and had a part. Nobody got left out</a:t>
            </a:r>
          </a:p>
          <a:p>
            <a:pPr fontAlgn="auto">
              <a:spcAft>
                <a:spcPts val="0"/>
              </a:spcAft>
              <a:buFont typeface="Arial" pitchFamily="34" charset="0"/>
              <a:buChar char="•"/>
              <a:defRPr/>
            </a:pPr>
            <a:r>
              <a:rPr lang="en-US" dirty="0" smtClean="0">
                <a:solidFill>
                  <a:schemeClr val="tx1">
                    <a:lumMod val="50000"/>
                  </a:schemeClr>
                </a:solidFill>
                <a:ea typeface="+mn-ea"/>
                <a:cs typeface="+mn-cs"/>
              </a:rPr>
              <a:t>We didn't need to use our texts, and we were actively doing things and learning something.</a:t>
            </a: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Benefits Described by Students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838200" y="1981200"/>
            <a:ext cx="7693025" cy="4267200"/>
          </a:xfrm>
        </p:spPr>
        <p:txBody>
          <a:bodyPr rtlCol="0">
            <a:normAutofit lnSpcReduction="10000"/>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 We were using skills we knew we would need in our jobs, like using time wisely, exercis­ing responsibility, and not letting the group down.</a:t>
            </a:r>
          </a:p>
          <a:p>
            <a:pPr fontAlgn="auto">
              <a:spcAft>
                <a:spcPts val="0"/>
              </a:spcAft>
              <a:buFont typeface="Arial" pitchFamily="34" charset="0"/>
              <a:buChar char="•"/>
              <a:defRPr/>
            </a:pPr>
            <a:r>
              <a:rPr lang="en-US" dirty="0" smtClean="0">
                <a:solidFill>
                  <a:schemeClr val="tx1">
                    <a:lumMod val="50000"/>
                  </a:schemeClr>
                </a:solidFill>
                <a:ea typeface="+mn-ea"/>
                <a:cs typeface="+mn-cs"/>
              </a:rPr>
              <a:t>We learned that when the real world is the source of evaluation, you had better have your act together.</a:t>
            </a:r>
          </a:p>
          <a:p>
            <a:pPr fontAlgn="auto">
              <a:spcAft>
                <a:spcPts val="0"/>
              </a:spcAft>
              <a:buFont typeface="Arial" pitchFamily="34" charset="0"/>
              <a:buChar char="•"/>
              <a:defRPr/>
            </a:pPr>
            <a:r>
              <a:rPr lang="en-US" dirty="0" smtClean="0">
                <a:solidFill>
                  <a:schemeClr val="tx1">
                    <a:lumMod val="50000"/>
                  </a:schemeClr>
                </a:solidFill>
                <a:ea typeface="+mn-ea"/>
                <a:cs typeface="+mn-cs"/>
              </a:rPr>
              <a:t>Yes, enjoyed it, felt like I had more responsibility.</a:t>
            </a: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Benefits Described by Students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838200" y="2362200"/>
            <a:ext cx="7693025" cy="3352800"/>
          </a:xfrm>
        </p:spPr>
        <p:txBody>
          <a:bodyPr rtlCol="0">
            <a:normAutofit/>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 I liked it, got a lot of ideas out, but did need some guidance some times.</a:t>
            </a:r>
          </a:p>
          <a:p>
            <a:pPr fontAlgn="auto">
              <a:spcAft>
                <a:spcPts val="0"/>
              </a:spcAft>
              <a:buFont typeface="Arial" pitchFamily="34" charset="0"/>
              <a:buChar char="•"/>
              <a:defRPr/>
            </a:pPr>
            <a:r>
              <a:rPr lang="en-US" dirty="0" smtClean="0">
                <a:solidFill>
                  <a:schemeClr val="tx1">
                    <a:lumMod val="50000"/>
                  </a:schemeClr>
                </a:solidFill>
                <a:ea typeface="+mn-ea"/>
                <a:cs typeface="+mn-cs"/>
              </a:rPr>
              <a:t>Like the idea of going off on our own to research everything possible instead of being limited by teacher specification.</a:t>
            </a: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924800" cy="1143000"/>
          </a:xfrm>
        </p:spPr>
        <p:txBody>
          <a:bodyPr rtlCol="0">
            <a:normAutofit/>
          </a:bodyPr>
          <a:lstStyle/>
          <a:p>
            <a:pPr fontAlgn="auto">
              <a:spcAft>
                <a:spcPts val="0"/>
              </a:spcAft>
              <a:defRPr/>
            </a:pPr>
            <a:r>
              <a:rPr lang="en-US" dirty="0" smtClean="0">
                <a:solidFill>
                  <a:schemeClr val="tx1">
                    <a:lumMod val="50000"/>
                  </a:schemeClr>
                </a:solidFill>
                <a:ea typeface="+mj-ea"/>
                <a:cs typeface="+mj-cs"/>
              </a:rPr>
              <a:t>Benefits Described by Students</a:t>
            </a:r>
            <a:endParaRPr lang="en-US" dirty="0">
              <a:solidFill>
                <a:schemeClr val="tx1">
                  <a:lumMod val="50000"/>
                </a:schemeClr>
              </a:solidFill>
              <a:ea typeface="+mj-ea"/>
              <a:cs typeface="+mj-cs"/>
            </a:endParaRPr>
          </a:p>
        </p:txBody>
      </p:sp>
      <p:sp>
        <p:nvSpPr>
          <p:cNvPr id="3" name="Content Placeholder 2"/>
          <p:cNvSpPr>
            <a:spLocks noGrp="1"/>
          </p:cNvSpPr>
          <p:nvPr>
            <p:ph idx="1"/>
          </p:nvPr>
        </p:nvSpPr>
        <p:spPr>
          <a:xfrm>
            <a:off x="914400" y="1981200"/>
            <a:ext cx="7693025" cy="3810000"/>
          </a:xfrm>
        </p:spPr>
        <p:txBody>
          <a:bodyPr rtlCol="0">
            <a:normAutofit/>
          </a:bodyPr>
          <a:lstStyle/>
          <a:p>
            <a:pPr fontAlgn="auto">
              <a:spcAft>
                <a:spcPts val="0"/>
              </a:spcAft>
              <a:buFont typeface="Arial" pitchFamily="34" charset="0"/>
              <a:buChar char="•"/>
              <a:defRPr/>
            </a:pPr>
            <a:r>
              <a:rPr lang="en-US" dirty="0" smtClean="0">
                <a:solidFill>
                  <a:schemeClr val="tx1">
                    <a:lumMod val="50000"/>
                  </a:schemeClr>
                </a:solidFill>
                <a:ea typeface="+mn-ea"/>
                <a:cs typeface="+mn-cs"/>
              </a:rPr>
              <a:t>Communicating with outside sources, and making contacts for information.</a:t>
            </a:r>
          </a:p>
          <a:p>
            <a:pPr fontAlgn="auto">
              <a:spcAft>
                <a:spcPts val="0"/>
              </a:spcAft>
              <a:buFont typeface="Arial" pitchFamily="34" charset="0"/>
              <a:buChar char="•"/>
              <a:defRPr/>
            </a:pPr>
            <a:r>
              <a:rPr lang="en-US" dirty="0" smtClean="0">
                <a:solidFill>
                  <a:schemeClr val="tx1">
                    <a:lumMod val="50000"/>
                  </a:schemeClr>
                </a:solidFill>
                <a:ea typeface="+mn-ea"/>
                <a:cs typeface="+mn-cs"/>
              </a:rPr>
              <a:t>How to communicate and work with the corporate world, make contacts.  How to write, how to work with other people in groups</a:t>
            </a:r>
          </a:p>
          <a:p>
            <a:pPr fontAlgn="auto">
              <a:spcAft>
                <a:spcPts val="0"/>
              </a:spcAft>
              <a:buFont typeface="Arial" pitchFamily="34" charset="0"/>
              <a:buChar char="•"/>
              <a:defRPr/>
            </a:pPr>
            <a:r>
              <a:rPr lang="en-US" dirty="0" smtClean="0">
                <a:solidFill>
                  <a:schemeClr val="tx1">
                    <a:lumMod val="50000"/>
                  </a:schemeClr>
                </a:solidFill>
                <a:ea typeface="+mn-ea"/>
                <a:cs typeface="+mn-cs"/>
              </a:rPr>
              <a:t>How to be a leader.</a:t>
            </a:r>
          </a:p>
          <a:p>
            <a:pPr fontAlgn="auto">
              <a:spcAft>
                <a:spcPts val="0"/>
              </a:spcAft>
              <a:buFont typeface="Wingdings" pitchFamily="2" charset="2"/>
              <a:buNone/>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smtClean="0">
              <a:solidFill>
                <a:schemeClr val="tx1">
                  <a:lumMod val="50000"/>
                </a:schemeClr>
              </a:solidFill>
              <a:ea typeface="+mn-ea"/>
              <a:cs typeface="+mn-cs"/>
            </a:endParaRPr>
          </a:p>
          <a:p>
            <a:pPr fontAlgn="auto">
              <a:spcAft>
                <a:spcPts val="0"/>
              </a:spcAft>
              <a:buFont typeface="Arial" pitchFamily="34" charset="0"/>
              <a:buChar char="•"/>
              <a:defRPr/>
            </a:pPr>
            <a:endParaRPr lang="en-US" dirty="0">
              <a:solidFill>
                <a:schemeClr val="tx1">
                  <a:lumMod val="50000"/>
                </a:schemeClr>
              </a:solidFill>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8770" name="Title 1"/>
          <p:cNvSpPr>
            <a:spLocks noGrp="1"/>
          </p:cNvSpPr>
          <p:nvPr>
            <p:ph type="title" idx="4294967295"/>
          </p:nvPr>
        </p:nvSpPr>
        <p:spPr/>
        <p:txBody>
          <a:bodyPr/>
          <a:lstStyle/>
          <a:p>
            <a:r>
              <a:rPr lang="en-US" sz="3200" smtClean="0"/>
              <a:t>Framework for 21st Century Learning </a:t>
            </a:r>
            <a:br>
              <a:rPr lang="en-US" sz="3200" smtClean="0"/>
            </a:br>
            <a:endParaRPr lang="en-US" sz="3200" smtClean="0"/>
          </a:p>
        </p:txBody>
      </p:sp>
      <p:sp>
        <p:nvSpPr>
          <p:cNvPr id="288771" name="Rectangle 1"/>
          <p:cNvSpPr>
            <a:spLocks noChangeArrowheads="1"/>
          </p:cNvSpPr>
          <p:nvPr/>
        </p:nvSpPr>
        <p:spPr bwMode="auto">
          <a:xfrm>
            <a:off x="0" y="6211888"/>
            <a:ext cx="9144000" cy="641350"/>
          </a:xfrm>
          <a:prstGeom prst="rect">
            <a:avLst/>
          </a:prstGeom>
          <a:noFill/>
          <a:ln w="9525">
            <a:noFill/>
            <a:miter lim="800000"/>
            <a:headEnd/>
            <a:tailEnd/>
          </a:ln>
        </p:spPr>
        <p:txBody>
          <a:bodyPr>
            <a:prstTxWarp prst="textNoShape">
              <a:avLst/>
            </a:prstTxWarp>
            <a:spAutoFit/>
          </a:bodyPr>
          <a:lstStyle/>
          <a:p>
            <a:pPr algn="ctr"/>
            <a:r>
              <a:rPr lang="en-US">
                <a:latin typeface="Calibri" pitchFamily="-72" charset="0"/>
                <a:hlinkClick r:id=""/>
              </a:rPr>
              <a:t>http://www.21stcenturyskills.org/route21/</a:t>
            </a:r>
            <a:endParaRPr lang="en-US">
              <a:latin typeface="Calibri" pitchFamily="-72" charset="0"/>
            </a:endParaRPr>
          </a:p>
          <a:p>
            <a:pPr algn="ctr"/>
            <a:endParaRPr lang="en-US">
              <a:latin typeface="Calibri" pitchFamily="-72" charset="0"/>
            </a:endParaRPr>
          </a:p>
        </p:txBody>
      </p:sp>
      <p:pic>
        <p:nvPicPr>
          <p:cNvPr id="288772" name="Picture 2" descr="rainbow_web 0710"/>
          <p:cNvPicPr>
            <a:picLocks noChangeAspect="1" noChangeArrowheads="1"/>
          </p:cNvPicPr>
          <p:nvPr/>
        </p:nvPicPr>
        <p:blipFill>
          <a:blip r:embed="rId3"/>
          <a:srcRect/>
          <a:stretch>
            <a:fillRect/>
          </a:stretch>
        </p:blipFill>
        <p:spPr bwMode="auto">
          <a:xfrm>
            <a:off x="228600" y="1371600"/>
            <a:ext cx="86868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3713" name="AutoShape 5"/>
          <p:cNvSpPr>
            <a:spLocks noGrp="1" noChangeArrowheads="1"/>
          </p:cNvSpPr>
          <p:nvPr>
            <p:ph type="title"/>
          </p:nvPr>
        </p:nvSpPr>
        <p:spPr/>
        <p:txBody>
          <a:bodyPr/>
          <a:lstStyle/>
          <a:p>
            <a:r>
              <a:rPr lang="en-US" sz="3200" smtClean="0"/>
              <a:t>Similarities Between Project Based and Problem Based Learning</a:t>
            </a:r>
          </a:p>
        </p:txBody>
      </p:sp>
      <p:sp>
        <p:nvSpPr>
          <p:cNvPr id="243714" name="Rectangle 6"/>
          <p:cNvSpPr>
            <a:spLocks noGrp="1" noChangeArrowheads="1"/>
          </p:cNvSpPr>
          <p:nvPr>
            <p:ph type="body" idx="1"/>
          </p:nvPr>
        </p:nvSpPr>
        <p:spPr>
          <a:xfrm>
            <a:off x="838200" y="1905000"/>
            <a:ext cx="7693025" cy="4114800"/>
          </a:xfrm>
        </p:spPr>
        <p:txBody>
          <a:bodyPr/>
          <a:lstStyle/>
          <a:p>
            <a:pPr>
              <a:lnSpc>
                <a:spcPct val="90000"/>
              </a:lnSpc>
            </a:pPr>
            <a:r>
              <a:rPr lang="en-US" smtClean="0"/>
              <a:t>Both instructional strategies are intended to engage students in authentic, "real world" tasks to enhance learning. </a:t>
            </a:r>
          </a:p>
          <a:p>
            <a:pPr>
              <a:lnSpc>
                <a:spcPct val="90000"/>
              </a:lnSpc>
            </a:pPr>
            <a:r>
              <a:rPr lang="en-US" smtClean="0"/>
              <a:t>Students are given open-ended projects or problems with more than one approach or answer, intended to simulate professional situations. </a:t>
            </a:r>
          </a:p>
          <a:p>
            <a:pPr>
              <a:lnSpc>
                <a:spcPct val="90000"/>
              </a:lnSpc>
              <a:buFont typeface="Arial" pitchFamily="-72" charset="0"/>
              <a:buNone/>
            </a:pPr>
            <a:endParaRPr lang="en-US" sz="2400" smtClean="0"/>
          </a:p>
          <a:p>
            <a:pPr>
              <a:lnSpc>
                <a:spcPct val="90000"/>
              </a:lnSpc>
            </a:pPr>
            <a:endParaRPr lang="en-US" sz="2000"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61" name="AutoShape 5"/>
          <p:cNvSpPr>
            <a:spLocks noGrp="1" noChangeArrowheads="1"/>
          </p:cNvSpPr>
          <p:nvPr>
            <p:ph type="title"/>
          </p:nvPr>
        </p:nvSpPr>
        <p:spPr/>
        <p:txBody>
          <a:bodyPr/>
          <a:lstStyle/>
          <a:p>
            <a:r>
              <a:rPr lang="en-US" sz="3200" smtClean="0"/>
              <a:t>Similarities Between Project Based and Problem Based Learning</a:t>
            </a:r>
          </a:p>
        </p:txBody>
      </p:sp>
      <p:sp>
        <p:nvSpPr>
          <p:cNvPr id="245762" name="Rectangle 6"/>
          <p:cNvSpPr>
            <a:spLocks noGrp="1" noChangeArrowheads="1"/>
          </p:cNvSpPr>
          <p:nvPr>
            <p:ph type="body" idx="1"/>
          </p:nvPr>
        </p:nvSpPr>
        <p:spPr>
          <a:xfrm>
            <a:off x="838200" y="1524000"/>
            <a:ext cx="7693025" cy="4953000"/>
          </a:xfrm>
        </p:spPr>
        <p:txBody>
          <a:bodyPr/>
          <a:lstStyle/>
          <a:p>
            <a:pPr>
              <a:lnSpc>
                <a:spcPct val="90000"/>
              </a:lnSpc>
              <a:buFont typeface="Arial" pitchFamily="-72" charset="0"/>
              <a:buNone/>
            </a:pPr>
            <a:endParaRPr lang="en-US" sz="2400" smtClean="0"/>
          </a:p>
          <a:p>
            <a:pPr>
              <a:lnSpc>
                <a:spcPct val="90000"/>
              </a:lnSpc>
            </a:pPr>
            <a:r>
              <a:rPr lang="en-US" smtClean="0"/>
              <a:t>Both approaches are student-centered and the teacher acts as facilitator or coach. </a:t>
            </a:r>
          </a:p>
          <a:p>
            <a:pPr>
              <a:lnSpc>
                <a:spcPct val="90000"/>
              </a:lnSpc>
            </a:pPr>
            <a:r>
              <a:rPr lang="en-US" smtClean="0"/>
              <a:t>Students work in cooperative groups for extended periods of time </a:t>
            </a:r>
          </a:p>
          <a:p>
            <a:pPr>
              <a:lnSpc>
                <a:spcPct val="90000"/>
              </a:lnSpc>
            </a:pPr>
            <a:r>
              <a:rPr lang="en-US" smtClean="0"/>
              <a:t>In both approaches, students seek out multiple sources of information. </a:t>
            </a:r>
          </a:p>
          <a:p>
            <a:pPr>
              <a:lnSpc>
                <a:spcPct val="90000"/>
              </a:lnSpc>
            </a:pPr>
            <a:r>
              <a:rPr lang="en-US" smtClean="0"/>
              <a:t>There is often a performance-based assessment. </a:t>
            </a:r>
          </a:p>
          <a:p>
            <a:pPr>
              <a:lnSpc>
                <a:spcPct val="90000"/>
              </a:lnSpc>
            </a:pPr>
            <a:endParaRPr lang="en-US" sz="2000" smtClean="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7809" name="AutoShape 2"/>
          <p:cNvSpPr>
            <a:spLocks noGrp="1" noChangeArrowheads="1"/>
          </p:cNvSpPr>
          <p:nvPr>
            <p:ph type="title"/>
          </p:nvPr>
        </p:nvSpPr>
        <p:spPr/>
        <p:txBody>
          <a:bodyPr/>
          <a:lstStyle/>
          <a:p>
            <a:r>
              <a:rPr lang="en-US" sz="3200" smtClean="0"/>
              <a:t>Differences Between Project Based and Problem Based Learning</a:t>
            </a:r>
          </a:p>
        </p:txBody>
      </p:sp>
      <p:sp>
        <p:nvSpPr>
          <p:cNvPr id="247810" name="Rectangle 3"/>
          <p:cNvSpPr>
            <a:spLocks noGrp="1" noChangeArrowheads="1"/>
          </p:cNvSpPr>
          <p:nvPr>
            <p:ph type="body" idx="1"/>
          </p:nvPr>
        </p:nvSpPr>
        <p:spPr/>
        <p:txBody>
          <a:bodyPr/>
          <a:lstStyle/>
          <a:p>
            <a:r>
              <a:rPr lang="en-US" sz="2400" smtClean="0"/>
              <a:t>In Project based learning, the students define the purpose for creating an end product.  </a:t>
            </a:r>
          </a:p>
          <a:p>
            <a:r>
              <a:rPr lang="en-US" sz="2400" smtClean="0"/>
              <a:t>In Problem based learning, the students are presented with a problem to solve.</a:t>
            </a:r>
          </a:p>
          <a:p>
            <a:r>
              <a:rPr lang="en-US" sz="2400" smtClean="0"/>
              <a:t>In Project based learning, the students present their conclusion and there is an end product. </a:t>
            </a:r>
          </a:p>
          <a:p>
            <a:r>
              <a:rPr lang="en-US" sz="2400" smtClean="0"/>
              <a:t>In Problem based learning, when the students present their conclusion, there may or may not be an end product.</a:t>
            </a:r>
          </a:p>
          <a:p>
            <a:endParaRPr lang="en-US" sz="2400" smtClean="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9857" name="Title 1"/>
          <p:cNvSpPr>
            <a:spLocks noGrp="1"/>
          </p:cNvSpPr>
          <p:nvPr>
            <p:ph type="title"/>
          </p:nvPr>
        </p:nvSpPr>
        <p:spPr>
          <a:xfrm>
            <a:off x="457200" y="0"/>
            <a:ext cx="8229600" cy="792163"/>
          </a:xfrm>
        </p:spPr>
        <p:txBody>
          <a:bodyPr/>
          <a:lstStyle/>
          <a:p>
            <a:r>
              <a:rPr lang="en-US" sz="3200" smtClean="0">
                <a:latin typeface="Arial Narrow" pitchFamily="-72" charset="0"/>
              </a:rPr>
              <a:t>PBL vs. PBL</a:t>
            </a:r>
          </a:p>
        </p:txBody>
      </p:sp>
      <p:graphicFrame>
        <p:nvGraphicFramePr>
          <p:cNvPr id="4" name="Content Placeholder 3"/>
          <p:cNvGraphicFramePr>
            <a:graphicFrameLocks noGrp="1"/>
          </p:cNvGraphicFramePr>
          <p:nvPr>
            <p:ph idx="1"/>
          </p:nvPr>
        </p:nvGraphicFramePr>
        <p:xfrm>
          <a:off x="304800" y="533400"/>
          <a:ext cx="8382000" cy="5715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249859" name="TextBox 4"/>
          <p:cNvSpPr txBox="1">
            <a:spLocks noChangeArrowheads="1"/>
          </p:cNvSpPr>
          <p:nvPr/>
        </p:nvSpPr>
        <p:spPr bwMode="auto">
          <a:xfrm>
            <a:off x="3886200" y="1524000"/>
            <a:ext cx="1219200" cy="3378200"/>
          </a:xfrm>
          <a:prstGeom prst="rect">
            <a:avLst/>
          </a:prstGeom>
          <a:noFill/>
          <a:ln w="9525">
            <a:noFill/>
            <a:miter lim="800000"/>
            <a:headEnd/>
            <a:tailEnd/>
          </a:ln>
        </p:spPr>
        <p:txBody>
          <a:bodyPr>
            <a:prstTxWarp prst="textNoShape">
              <a:avLst/>
            </a:prstTxWarp>
            <a:spAutoFit/>
          </a:bodyPr>
          <a:lstStyle/>
          <a:p>
            <a:pPr algn="ctr"/>
            <a:endParaRPr lang="en-US" sz="1200" u="sng">
              <a:latin typeface="Arial Narrow" pitchFamily="-72" charset="0"/>
            </a:endParaRPr>
          </a:p>
          <a:p>
            <a:pPr algn="ctr"/>
            <a:r>
              <a:rPr lang="en-US" sz="1200" u="sng">
                <a:latin typeface="Arial Narrow" pitchFamily="-72" charset="0"/>
              </a:rPr>
              <a:t>Similarities</a:t>
            </a:r>
          </a:p>
          <a:p>
            <a:pPr algn="ctr"/>
            <a:r>
              <a:rPr lang="en-US" sz="1200" u="sng">
                <a:latin typeface="Arial Narrow" pitchFamily="-72" charset="0"/>
              </a:rPr>
              <a:t>  </a:t>
            </a:r>
          </a:p>
          <a:p>
            <a:pPr algn="ctr">
              <a:buFontTx/>
              <a:buChar char="-"/>
            </a:pPr>
            <a:r>
              <a:rPr lang="en-US" sz="1200">
                <a:latin typeface="Arial Narrow" pitchFamily="-72" charset="0"/>
              </a:rPr>
              <a:t> Both deal with a motivating prompt, a question or problem, that has to be addressed by creating a solution or product.</a:t>
            </a:r>
          </a:p>
          <a:p>
            <a:pPr algn="ctr">
              <a:buFontTx/>
              <a:buChar char="-"/>
            </a:pPr>
            <a:endParaRPr lang="en-US" sz="1200">
              <a:latin typeface="Arial Narrow" pitchFamily="-72" charset="0"/>
            </a:endParaRPr>
          </a:p>
          <a:p>
            <a:pPr algn="ctr">
              <a:buFontTx/>
              <a:buChar char="-"/>
            </a:pPr>
            <a:r>
              <a:rPr lang="en-US" sz="1200">
                <a:latin typeface="Arial Narrow" pitchFamily="-72" charset="0"/>
              </a:rPr>
              <a:t> Each is a valid      instructional strategy that promotes active learning and engages students.</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1905" name="Rectangle 3"/>
          <p:cNvSpPr>
            <a:spLocks noChangeArrowheads="1"/>
          </p:cNvSpPr>
          <p:nvPr/>
        </p:nvSpPr>
        <p:spPr bwMode="auto">
          <a:xfrm>
            <a:off x="0" y="1981200"/>
            <a:ext cx="8839200" cy="2654300"/>
          </a:xfrm>
          <a:prstGeom prst="rect">
            <a:avLst/>
          </a:prstGeom>
          <a:noFill/>
          <a:ln w="9525">
            <a:noFill/>
            <a:miter lim="800000"/>
            <a:headEnd/>
            <a:tailEnd/>
          </a:ln>
        </p:spPr>
        <p:txBody>
          <a:bodyPr>
            <a:prstTxWarp prst="textNoShape">
              <a:avLst/>
            </a:prstTxWarp>
            <a:spAutoFit/>
          </a:bodyPr>
          <a:lstStyle/>
          <a:p>
            <a:pPr algn="ctr"/>
            <a:r>
              <a:rPr lang="en-US" sz="2800">
                <a:latin typeface="Calibri" pitchFamily="-72" charset="0"/>
              </a:rPr>
              <a:t>The teacher plays the role of facilitator, working with students to frame worthwhile questions, structuring meaningful tasks, coaching both knowledge development and social skills, and carefully assessing what students have learned from the experience. </a:t>
            </a:r>
          </a:p>
          <a:p>
            <a:pPr algn="ctr"/>
            <a:endParaRPr lang="en-US" sz="2800">
              <a:latin typeface="Calibri" pitchFamily="-72" charset="0"/>
            </a:endParaRPr>
          </a:p>
        </p:txBody>
      </p:sp>
      <p:sp>
        <p:nvSpPr>
          <p:cNvPr id="251906" name="Rectangle 4"/>
          <p:cNvSpPr>
            <a:spLocks noChangeArrowheads="1"/>
          </p:cNvSpPr>
          <p:nvPr/>
        </p:nvSpPr>
        <p:spPr bwMode="auto">
          <a:xfrm>
            <a:off x="304800" y="457200"/>
            <a:ext cx="8534400" cy="519113"/>
          </a:xfrm>
          <a:prstGeom prst="rect">
            <a:avLst/>
          </a:prstGeom>
          <a:noFill/>
          <a:ln w="9525">
            <a:noFill/>
            <a:miter lim="800000"/>
            <a:headEnd/>
            <a:tailEnd/>
          </a:ln>
        </p:spPr>
        <p:txBody>
          <a:bodyPr>
            <a:prstTxWarp prst="textNoShape">
              <a:avLst/>
            </a:prstTxWarp>
            <a:spAutoFit/>
          </a:bodyPr>
          <a:lstStyle/>
          <a:p>
            <a:pPr algn="ctr"/>
            <a:r>
              <a:rPr lang="en-US" sz="2800" b="1">
                <a:latin typeface="Calibri" pitchFamily="-72" charset="0"/>
              </a:rPr>
              <a:t>Teacher and Student Role in PBL</a:t>
            </a:r>
            <a:r>
              <a:rPr lang="en-US" sz="2800">
                <a:latin typeface="Calibri" pitchFamily="-72" charset="0"/>
              </a:rPr>
              <a:t>. </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3953" name="Rectangle 3"/>
          <p:cNvSpPr>
            <a:spLocks noChangeArrowheads="1"/>
          </p:cNvSpPr>
          <p:nvPr/>
        </p:nvSpPr>
        <p:spPr bwMode="auto">
          <a:xfrm>
            <a:off x="0" y="1981200"/>
            <a:ext cx="8839200" cy="3081338"/>
          </a:xfrm>
          <a:prstGeom prst="rect">
            <a:avLst/>
          </a:prstGeom>
          <a:noFill/>
          <a:ln w="9525">
            <a:noFill/>
            <a:miter lim="800000"/>
            <a:headEnd/>
            <a:tailEnd/>
          </a:ln>
        </p:spPr>
        <p:txBody>
          <a:bodyPr>
            <a:prstTxWarp prst="textNoShape">
              <a:avLst/>
            </a:prstTxWarp>
            <a:spAutoFit/>
          </a:bodyPr>
          <a:lstStyle/>
          <a:p>
            <a:pPr algn="ctr"/>
            <a:r>
              <a:rPr lang="en-US" sz="2800">
                <a:latin typeface="Calibri" pitchFamily="-72" charset="0"/>
              </a:rPr>
              <a:t> Students are at the center of the work to be accomplished. The classroom environment is student centered, not teacher directed. Students are responsible for brainstorming, solving problems, working together, documenting, evaluating their progress and presenting their findings. </a:t>
            </a:r>
          </a:p>
          <a:p>
            <a:pPr algn="ctr"/>
            <a:endParaRPr lang="en-US" sz="2800">
              <a:latin typeface="Calibri" pitchFamily="-72" charset="0"/>
            </a:endParaRPr>
          </a:p>
        </p:txBody>
      </p:sp>
      <p:sp>
        <p:nvSpPr>
          <p:cNvPr id="253954" name="Rectangle 4"/>
          <p:cNvSpPr>
            <a:spLocks noChangeArrowheads="1"/>
          </p:cNvSpPr>
          <p:nvPr/>
        </p:nvSpPr>
        <p:spPr bwMode="auto">
          <a:xfrm>
            <a:off x="304800" y="457200"/>
            <a:ext cx="8534400" cy="519113"/>
          </a:xfrm>
          <a:prstGeom prst="rect">
            <a:avLst/>
          </a:prstGeom>
          <a:noFill/>
          <a:ln w="9525">
            <a:noFill/>
            <a:miter lim="800000"/>
            <a:headEnd/>
            <a:tailEnd/>
          </a:ln>
        </p:spPr>
        <p:txBody>
          <a:bodyPr>
            <a:prstTxWarp prst="textNoShape">
              <a:avLst/>
            </a:prstTxWarp>
            <a:spAutoFit/>
          </a:bodyPr>
          <a:lstStyle/>
          <a:p>
            <a:pPr algn="ctr"/>
            <a:r>
              <a:rPr lang="en-US" sz="2800" b="1">
                <a:latin typeface="Calibri" pitchFamily="-72" charset="0"/>
              </a:rPr>
              <a:t>Teacher and Student Role in PBL</a:t>
            </a:r>
            <a:r>
              <a:rPr lang="en-US" sz="2800">
                <a:latin typeface="Calibri" pitchFamily="-72" charset="0"/>
              </a:rPr>
              <a:t>. </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81000" y="1981200"/>
          <a:ext cx="8458200" cy="3186113"/>
        </p:xfrm>
        <a:graphic>
          <a:graphicData uri="http://schemas.openxmlformats.org/drawingml/2006/table">
            <a:tbl>
              <a:tblPr/>
              <a:tblGrid>
                <a:gridCol w="2819400"/>
                <a:gridCol w="2819400"/>
                <a:gridCol w="2819400"/>
              </a:tblGrid>
              <a:tr h="989057">
                <a:tc>
                  <a:txBody>
                    <a:bodyPr/>
                    <a:lstStyle/>
                    <a:p>
                      <a:pPr marL="0" marR="0" algn="l">
                        <a:lnSpc>
                          <a:spcPct val="115000"/>
                        </a:lnSpc>
                        <a:spcBef>
                          <a:spcPts val="0"/>
                        </a:spcBef>
                        <a:spcAft>
                          <a:spcPts val="1000"/>
                        </a:spcAft>
                      </a:pPr>
                      <a:r>
                        <a:rPr lang="en-US" sz="20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20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35143">
                <a:tc>
                  <a:txBody>
                    <a:bodyPr/>
                    <a:lstStyle/>
                    <a:p>
                      <a:pPr marL="0" marR="0" algn="l">
                        <a:lnSpc>
                          <a:spcPct val="115000"/>
                        </a:lnSpc>
                        <a:spcBef>
                          <a:spcPts val="0"/>
                        </a:spcBef>
                        <a:spcAft>
                          <a:spcPts val="1000"/>
                        </a:spcAft>
                      </a:pPr>
                      <a:endParaRPr lang="en-US" sz="2000" dirty="0">
                        <a:latin typeface="Calibri"/>
                        <a:ea typeface="Calibri"/>
                        <a:cs typeface="Times New Roman"/>
                      </a:endParaRPr>
                    </a:p>
                    <a:p>
                      <a:pPr marL="0" marR="0" algn="l">
                        <a:lnSpc>
                          <a:spcPct val="115000"/>
                        </a:lnSpc>
                        <a:spcBef>
                          <a:spcPts val="0"/>
                        </a:spcBef>
                        <a:spcAft>
                          <a:spcPts val="1000"/>
                        </a:spcAft>
                      </a:pPr>
                      <a:r>
                        <a:rPr lang="en-US" sz="2000" dirty="0">
                          <a:latin typeface="Calibri"/>
                          <a:ea typeface="Calibri"/>
                          <a:cs typeface="Times New Roman"/>
                        </a:rPr>
                        <a:t>Focus of Curriculum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Content Coverage </a:t>
                      </a:r>
                    </a:p>
                    <a:p>
                      <a:pPr marL="0" marR="0" algn="l">
                        <a:lnSpc>
                          <a:spcPct val="115000"/>
                        </a:lnSpc>
                        <a:spcBef>
                          <a:spcPts val="0"/>
                        </a:spcBef>
                        <a:spcAft>
                          <a:spcPts val="1000"/>
                        </a:spcAft>
                      </a:pPr>
                      <a:r>
                        <a:rPr lang="en-US" sz="2000" dirty="0">
                          <a:latin typeface="Calibri"/>
                          <a:ea typeface="Calibri"/>
                          <a:cs typeface="Times New Roman"/>
                        </a:rPr>
                        <a:t>Knowledge of Facts</a:t>
                      </a:r>
                    </a:p>
                    <a:p>
                      <a:pPr marL="0" marR="0" algn="l">
                        <a:lnSpc>
                          <a:spcPct val="115000"/>
                        </a:lnSpc>
                        <a:spcBef>
                          <a:spcPts val="0"/>
                        </a:spcBef>
                        <a:spcAft>
                          <a:spcPts val="1000"/>
                        </a:spcAft>
                      </a:pPr>
                      <a:r>
                        <a:rPr lang="en-US" sz="2000" dirty="0">
                          <a:latin typeface="Calibri"/>
                          <a:ea typeface="Calibri"/>
                          <a:cs typeface="Times New Roman"/>
                        </a:rPr>
                        <a:t>Learning “building-blocks skills in isolation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Times New Roman"/>
                        </a:rPr>
                        <a:t>Depth of Understanding</a:t>
                      </a:r>
                    </a:p>
                    <a:p>
                      <a:pPr marL="0" marR="0" algn="l">
                        <a:lnSpc>
                          <a:spcPct val="115000"/>
                        </a:lnSpc>
                        <a:spcBef>
                          <a:spcPts val="0"/>
                        </a:spcBef>
                        <a:spcAft>
                          <a:spcPts val="1000"/>
                        </a:spcAft>
                      </a:pPr>
                      <a:r>
                        <a:rPr lang="en-US" sz="2000" dirty="0">
                          <a:latin typeface="Calibri"/>
                          <a:ea typeface="Calibri"/>
                          <a:cs typeface="Times New Roman"/>
                        </a:rPr>
                        <a:t>Comprehension of Concepts and Principles </a:t>
                      </a:r>
                    </a:p>
                    <a:p>
                      <a:pPr marL="0" marR="0" algn="l">
                        <a:lnSpc>
                          <a:spcPct val="115000"/>
                        </a:lnSpc>
                        <a:spcBef>
                          <a:spcPts val="0"/>
                        </a:spcBef>
                        <a:spcAft>
                          <a:spcPts val="600"/>
                        </a:spcAft>
                      </a:pPr>
                      <a:r>
                        <a:rPr lang="en-US" sz="2000" dirty="0">
                          <a:latin typeface="Calibri"/>
                          <a:ea typeface="Calibri"/>
                          <a:cs typeface="Times New Roman"/>
                        </a:rPr>
                        <a:t>Development of complex problem-solving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6015" name="Rectangle 2"/>
          <p:cNvSpPr>
            <a:spLocks noChangeArrowheads="1"/>
          </p:cNvSpPr>
          <p:nvPr/>
        </p:nvSpPr>
        <p:spPr bwMode="auto">
          <a:xfrm>
            <a:off x="1219200" y="609600"/>
            <a:ext cx="6172200" cy="5794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cs typeface="Calibri" pitchFamily="-72" charset="0"/>
              </a:rPr>
              <a:t>Traditional  vs. PBL  </a:t>
            </a: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2895600"/>
          <a:ext cx="8305800" cy="3408363"/>
        </p:xfrm>
        <a:graphic>
          <a:graphicData uri="http://schemas.openxmlformats.org/drawingml/2006/table">
            <a:tbl>
              <a:tblPr/>
              <a:tblGrid>
                <a:gridCol w="2768600"/>
                <a:gridCol w="2768600"/>
                <a:gridCol w="27686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Scope and Sequence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Follows fixed curriculum</a:t>
                      </a:r>
                    </a:p>
                    <a:p>
                      <a:pPr marL="0" marR="0" algn="l">
                        <a:lnSpc>
                          <a:spcPct val="115000"/>
                        </a:lnSpc>
                        <a:spcBef>
                          <a:spcPts val="0"/>
                        </a:spcBef>
                        <a:spcAft>
                          <a:spcPts val="1000"/>
                        </a:spcAft>
                      </a:pPr>
                      <a:r>
                        <a:rPr lang="en-US" sz="1800" dirty="0">
                          <a:latin typeface="Calibri"/>
                          <a:ea typeface="Calibri"/>
                          <a:cs typeface="Times New Roman"/>
                        </a:rPr>
                        <a:t>Proceeds unit by unit</a:t>
                      </a:r>
                    </a:p>
                    <a:p>
                      <a:pPr marL="0" marR="0" algn="l">
                        <a:lnSpc>
                          <a:spcPct val="115000"/>
                        </a:lnSpc>
                        <a:spcBef>
                          <a:spcPts val="0"/>
                        </a:spcBef>
                        <a:spcAft>
                          <a:spcPts val="1000"/>
                        </a:spcAft>
                      </a:pPr>
                      <a:r>
                        <a:rPr lang="en-US" sz="1800" dirty="0">
                          <a:latin typeface="Calibri"/>
                          <a:ea typeface="Calibri"/>
                          <a:cs typeface="Times New Roman"/>
                        </a:rPr>
                        <a:t>Narrow, discipline-based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Follows student interest </a:t>
                      </a:r>
                    </a:p>
                    <a:p>
                      <a:pPr marL="0" marR="0" algn="l">
                        <a:lnSpc>
                          <a:spcPct val="115000"/>
                        </a:lnSpc>
                        <a:spcBef>
                          <a:spcPts val="0"/>
                        </a:spcBef>
                        <a:spcAft>
                          <a:spcPts val="0"/>
                        </a:spcAft>
                      </a:pPr>
                      <a:r>
                        <a:rPr lang="en-US" sz="1800">
                          <a:latin typeface="Calibri"/>
                          <a:ea typeface="Calibri"/>
                          <a:cs typeface="Times New Roman"/>
                        </a:rPr>
                        <a:t>Large units composed of complex problems or real-world issues</a:t>
                      </a:r>
                    </a:p>
                    <a:p>
                      <a:pPr marL="0" marR="0" algn="l">
                        <a:lnSpc>
                          <a:spcPct val="115000"/>
                        </a:lnSpc>
                        <a:spcBef>
                          <a:spcPts val="0"/>
                        </a:spcBef>
                        <a:spcAft>
                          <a:spcPts val="1000"/>
                        </a:spcAft>
                      </a:pPr>
                      <a:r>
                        <a:rPr lang="en-US" sz="1800">
                          <a:latin typeface="Calibri"/>
                          <a:ea typeface="Calibri"/>
                          <a:cs typeface="Times New Roman"/>
                        </a:rPr>
                        <a:t>Broad, interdisciplinary focus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Lecturer and director of instruction</a:t>
                      </a:r>
                    </a:p>
                    <a:p>
                      <a:pPr marL="0" marR="0" algn="l">
                        <a:lnSpc>
                          <a:spcPct val="115000"/>
                        </a:lnSpc>
                        <a:spcBef>
                          <a:spcPts val="0"/>
                        </a:spcBef>
                        <a:spcAft>
                          <a:spcPts val="1000"/>
                        </a:spcAft>
                      </a:pPr>
                      <a:r>
                        <a:rPr lang="en-US" sz="180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457200" y="1676400"/>
          <a:ext cx="8305800" cy="842963"/>
        </p:xfrm>
        <a:graphic>
          <a:graphicData uri="http://schemas.openxmlformats.org/drawingml/2006/table">
            <a:tbl>
              <a:tblPr/>
              <a:tblGrid>
                <a:gridCol w="2768600"/>
                <a:gridCol w="2768600"/>
                <a:gridCol w="2768600"/>
              </a:tblGrid>
              <a:tr h="842772">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258073" name="Rectangle 3"/>
          <p:cNvSpPr>
            <a:spLocks noChangeArrowheads="1"/>
          </p:cNvSpPr>
          <p:nvPr/>
        </p:nvSpPr>
        <p:spPr bwMode="auto">
          <a:xfrm>
            <a:off x="1219200" y="457200"/>
            <a:ext cx="6172200" cy="5794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cs typeface="Calibri" pitchFamily="-72" charset="0"/>
              </a:rPr>
              <a:t>Traditional  vs. PBL  </a:t>
            </a: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62000" y="1295400"/>
          <a:ext cx="7772400" cy="1022350"/>
        </p:xfrm>
        <a:graphic>
          <a:graphicData uri="http://schemas.openxmlformats.org/drawingml/2006/table">
            <a:tbl>
              <a:tblPr/>
              <a:tblGrid>
                <a:gridCol w="2590800"/>
                <a:gridCol w="2590800"/>
                <a:gridCol w="2590800"/>
              </a:tblGrid>
              <a:tr h="1022604">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graphicFrame>
        <p:nvGraphicFramePr>
          <p:cNvPr id="3" name="Table 2"/>
          <p:cNvGraphicFramePr>
            <a:graphicFrameLocks noGrp="1"/>
          </p:cNvGraphicFramePr>
          <p:nvPr/>
        </p:nvGraphicFramePr>
        <p:xfrm>
          <a:off x="762000" y="2362200"/>
          <a:ext cx="7772400" cy="3662363"/>
        </p:xfrm>
        <a:graphic>
          <a:graphicData uri="http://schemas.openxmlformats.org/drawingml/2006/table">
            <a:tbl>
              <a:tblPr/>
              <a:tblGrid>
                <a:gridCol w="2590800"/>
                <a:gridCol w="2590800"/>
                <a:gridCol w="25908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Teacher Role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Lecturer and director of instruction</a:t>
                      </a:r>
                    </a:p>
                    <a:p>
                      <a:pPr marL="0" marR="0" algn="l">
                        <a:lnSpc>
                          <a:spcPct val="115000"/>
                        </a:lnSpc>
                        <a:spcBef>
                          <a:spcPts val="0"/>
                        </a:spcBef>
                        <a:spcAft>
                          <a:spcPts val="1000"/>
                        </a:spcAft>
                      </a:pPr>
                      <a:r>
                        <a:rPr lang="en-US" sz="1800" dirty="0">
                          <a:latin typeface="Calibri"/>
                          <a:ea typeface="Calibri"/>
                          <a:cs typeface="Times New Roman"/>
                        </a:rPr>
                        <a:t>Expert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Resource provider and participant in learning activities</a:t>
                      </a:r>
                    </a:p>
                    <a:p>
                      <a:pPr marL="0" marR="0" algn="l">
                        <a:lnSpc>
                          <a:spcPct val="115000"/>
                        </a:lnSpc>
                        <a:spcBef>
                          <a:spcPts val="0"/>
                        </a:spcBef>
                        <a:spcAft>
                          <a:spcPts val="1000"/>
                        </a:spcAft>
                      </a:pPr>
                      <a:r>
                        <a:rPr lang="en-US" sz="1800" dirty="0">
                          <a:latin typeface="Calibri"/>
                          <a:ea typeface="Calibri"/>
                          <a:cs typeface="Times New Roman"/>
                        </a:rPr>
                        <a:t>Advisor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Focus of assessment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Products</a:t>
                      </a:r>
                    </a:p>
                    <a:p>
                      <a:pPr marL="0" marR="0" algn="l">
                        <a:lnSpc>
                          <a:spcPct val="115000"/>
                        </a:lnSpc>
                        <a:spcBef>
                          <a:spcPts val="0"/>
                        </a:spcBef>
                        <a:spcAft>
                          <a:spcPts val="1000"/>
                        </a:spcAft>
                      </a:pPr>
                      <a:r>
                        <a:rPr lang="en-US" sz="1800">
                          <a:latin typeface="Calibri"/>
                          <a:ea typeface="Calibri"/>
                          <a:cs typeface="Times New Roman"/>
                        </a:rPr>
                        <a:t>Test scores </a:t>
                      </a:r>
                    </a:p>
                    <a:p>
                      <a:pPr marL="0" marR="0" algn="l">
                        <a:lnSpc>
                          <a:spcPct val="115000"/>
                        </a:lnSpc>
                        <a:spcBef>
                          <a:spcPts val="0"/>
                        </a:spcBef>
                        <a:spcAft>
                          <a:spcPts val="1000"/>
                        </a:spcAft>
                      </a:pPr>
                      <a:r>
                        <a:rPr lang="en-US" sz="1800">
                          <a:latin typeface="Calibri"/>
                          <a:ea typeface="Calibri"/>
                          <a:cs typeface="Times New Roman"/>
                        </a:rPr>
                        <a:t>Comparison with others</a:t>
                      </a:r>
                    </a:p>
                    <a:p>
                      <a:pPr marL="0" marR="0" algn="l">
                        <a:lnSpc>
                          <a:spcPct val="115000"/>
                        </a:lnSpc>
                        <a:spcBef>
                          <a:spcPts val="0"/>
                        </a:spcBef>
                        <a:spcAft>
                          <a:spcPts val="1000"/>
                        </a:spcAft>
                      </a:pPr>
                      <a:r>
                        <a:rPr lang="en-US" sz="1800">
                          <a:latin typeface="Calibri"/>
                          <a:ea typeface="Calibri"/>
                          <a:cs typeface="Times New Roman"/>
                        </a:rPr>
                        <a:t>Reproduction of information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Process and products</a:t>
                      </a:r>
                    </a:p>
                    <a:p>
                      <a:pPr marL="0" marR="0" algn="l">
                        <a:lnSpc>
                          <a:spcPct val="115000"/>
                        </a:lnSpc>
                        <a:spcBef>
                          <a:spcPts val="0"/>
                        </a:spcBef>
                        <a:spcAft>
                          <a:spcPts val="1000"/>
                        </a:spcAft>
                      </a:pPr>
                      <a:r>
                        <a:rPr lang="en-US" sz="1800" dirty="0">
                          <a:latin typeface="Calibri"/>
                          <a:ea typeface="Calibri"/>
                          <a:cs typeface="Times New Roman"/>
                        </a:rPr>
                        <a:t>Tangible accomplishments</a:t>
                      </a:r>
                    </a:p>
                    <a:p>
                      <a:pPr marL="0" marR="0" algn="l">
                        <a:lnSpc>
                          <a:spcPct val="115000"/>
                        </a:lnSpc>
                        <a:spcBef>
                          <a:spcPts val="0"/>
                        </a:spcBef>
                        <a:spcAft>
                          <a:spcPts val="1000"/>
                        </a:spcAft>
                      </a:pPr>
                      <a:r>
                        <a:rPr lang="en-US" sz="1800" dirty="0">
                          <a:latin typeface="Calibri"/>
                          <a:ea typeface="Calibri"/>
                          <a:cs typeface="Times New Roman"/>
                        </a:rPr>
                        <a:t>Criterion performance and gains over time</a:t>
                      </a:r>
                    </a:p>
                    <a:p>
                      <a:pPr marL="0" marR="0" algn="l">
                        <a:lnSpc>
                          <a:spcPct val="115000"/>
                        </a:lnSpc>
                        <a:spcBef>
                          <a:spcPts val="0"/>
                        </a:spcBef>
                        <a:spcAft>
                          <a:spcPts val="1000"/>
                        </a:spcAft>
                      </a:pPr>
                      <a:r>
                        <a:rPr lang="en-US" sz="1800" dirty="0">
                          <a:latin typeface="Calibri"/>
                          <a:ea typeface="Calibri"/>
                          <a:cs typeface="Times New Roman"/>
                        </a:rPr>
                        <a:t>Demonstration of understanding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0121" name="Rectangle 3"/>
          <p:cNvSpPr>
            <a:spLocks noChangeArrowheads="1"/>
          </p:cNvSpPr>
          <p:nvPr/>
        </p:nvSpPr>
        <p:spPr bwMode="auto">
          <a:xfrm>
            <a:off x="1295400" y="304800"/>
            <a:ext cx="6172200" cy="5794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cs typeface="Calibri" pitchFamily="-72" charset="0"/>
              </a:rPr>
              <a:t>Traditional  vs. PBL  </a:t>
            </a: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2057400"/>
          <a:ext cx="8229600" cy="4167188"/>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endParaRPr lang="en-US" sz="1800" dirty="0">
                        <a:latin typeface="Calibri"/>
                        <a:ea typeface="Calibri"/>
                        <a:cs typeface="Times New Roman"/>
                      </a:endParaRPr>
                    </a:p>
                    <a:p>
                      <a:pPr marL="0" marR="0" algn="l">
                        <a:lnSpc>
                          <a:spcPct val="115000"/>
                        </a:lnSpc>
                        <a:spcBef>
                          <a:spcPts val="0"/>
                        </a:spcBef>
                        <a:spcAft>
                          <a:spcPts val="1000"/>
                        </a:spcAft>
                      </a:pPr>
                      <a:r>
                        <a:rPr lang="en-US" sz="1800" dirty="0">
                          <a:latin typeface="Calibri"/>
                          <a:ea typeface="Calibri"/>
                          <a:cs typeface="Times New Roman"/>
                        </a:rPr>
                        <a:t>Materials of instruction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Texts, lectures and presentations</a:t>
                      </a:r>
                    </a:p>
                    <a:p>
                      <a:pPr marL="0" marR="0" algn="l">
                        <a:lnSpc>
                          <a:spcPct val="115000"/>
                        </a:lnSpc>
                        <a:spcBef>
                          <a:spcPts val="0"/>
                        </a:spcBef>
                        <a:spcAft>
                          <a:spcPts val="1000"/>
                        </a:spcAft>
                      </a:pPr>
                      <a:r>
                        <a:rPr lang="en-US" sz="1800" dirty="0">
                          <a:latin typeface="Calibri"/>
                          <a:ea typeface="Calibri"/>
                          <a:cs typeface="Times New Roman"/>
                        </a:rPr>
                        <a:t>Teacher-developed exercises sheets and activities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a:latin typeface="Calibri"/>
                          <a:ea typeface="Calibri"/>
                          <a:cs typeface="Times New Roman"/>
                        </a:rPr>
                        <a:t>Direct or original sources: printed materials, interviews, documents and other sources</a:t>
                      </a:r>
                    </a:p>
                    <a:p>
                      <a:pPr marL="0" marR="0" algn="l">
                        <a:lnSpc>
                          <a:spcPct val="115000"/>
                        </a:lnSpc>
                        <a:spcBef>
                          <a:spcPts val="0"/>
                        </a:spcBef>
                        <a:spcAft>
                          <a:spcPts val="1000"/>
                        </a:spcAft>
                      </a:pPr>
                      <a:r>
                        <a:rPr lang="en-US" sz="1800">
                          <a:latin typeface="Calibri"/>
                          <a:ea typeface="Calibri"/>
                          <a:cs typeface="Times New Roman"/>
                        </a:rPr>
                        <a:t>Data and materials developed by students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l">
                        <a:lnSpc>
                          <a:spcPct val="115000"/>
                        </a:lnSpc>
                        <a:spcBef>
                          <a:spcPts val="0"/>
                        </a:spcBef>
                        <a:spcAft>
                          <a:spcPts val="1000"/>
                        </a:spcAft>
                      </a:pPr>
                      <a:endParaRPr lang="en-US" sz="1800">
                        <a:latin typeface="Calibri"/>
                        <a:ea typeface="Calibri"/>
                        <a:cs typeface="Times New Roman"/>
                      </a:endParaRPr>
                    </a:p>
                    <a:p>
                      <a:pPr marL="0" marR="0" algn="l">
                        <a:lnSpc>
                          <a:spcPct val="115000"/>
                        </a:lnSpc>
                        <a:spcBef>
                          <a:spcPts val="0"/>
                        </a:spcBef>
                        <a:spcAft>
                          <a:spcPts val="1000"/>
                        </a:spcAft>
                      </a:pPr>
                      <a:r>
                        <a:rPr lang="en-US" sz="1800">
                          <a:latin typeface="Calibri"/>
                          <a:ea typeface="Calibri"/>
                          <a:cs typeface="Times New Roman"/>
                        </a:rPr>
                        <a:t>Use of Technology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Ancillary, peripheral</a:t>
                      </a:r>
                    </a:p>
                    <a:p>
                      <a:pPr marL="0" marR="0" algn="l">
                        <a:lnSpc>
                          <a:spcPct val="115000"/>
                        </a:lnSpc>
                        <a:spcBef>
                          <a:spcPts val="0"/>
                        </a:spcBef>
                        <a:spcAft>
                          <a:spcPts val="1000"/>
                        </a:spcAft>
                      </a:pPr>
                      <a:r>
                        <a:rPr lang="en-US" sz="1800" dirty="0">
                          <a:latin typeface="Calibri"/>
                          <a:ea typeface="Calibri"/>
                          <a:cs typeface="Times New Roman"/>
                        </a:rPr>
                        <a:t>Administered by teachers</a:t>
                      </a:r>
                    </a:p>
                    <a:p>
                      <a:pPr marL="0" marR="0" algn="l">
                        <a:lnSpc>
                          <a:spcPct val="115000"/>
                        </a:lnSpc>
                        <a:spcBef>
                          <a:spcPts val="0"/>
                        </a:spcBef>
                        <a:spcAft>
                          <a:spcPts val="1000"/>
                        </a:spcAft>
                      </a:pPr>
                      <a:r>
                        <a:rPr lang="en-US" sz="1800" dirty="0">
                          <a:latin typeface="Calibri"/>
                          <a:ea typeface="Calibri"/>
                          <a:cs typeface="Times New Roman"/>
                        </a:rPr>
                        <a:t>Useful for enhancing teacher’ presentation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1800" dirty="0">
                          <a:latin typeface="Calibri"/>
                          <a:ea typeface="Calibri"/>
                          <a:cs typeface="Times New Roman"/>
                        </a:rPr>
                        <a:t>Central, integral</a:t>
                      </a:r>
                    </a:p>
                    <a:p>
                      <a:pPr marL="0" marR="0" algn="l">
                        <a:lnSpc>
                          <a:spcPct val="115000"/>
                        </a:lnSpc>
                        <a:spcBef>
                          <a:spcPts val="0"/>
                        </a:spcBef>
                        <a:spcAft>
                          <a:spcPts val="1000"/>
                        </a:spcAft>
                      </a:pPr>
                      <a:r>
                        <a:rPr lang="en-US" sz="1800" dirty="0">
                          <a:latin typeface="Calibri"/>
                          <a:ea typeface="Calibri"/>
                          <a:cs typeface="Times New Roman"/>
                        </a:rPr>
                        <a:t>Directed by students</a:t>
                      </a:r>
                    </a:p>
                    <a:p>
                      <a:pPr marL="0" marR="0" algn="l">
                        <a:lnSpc>
                          <a:spcPct val="115000"/>
                        </a:lnSpc>
                        <a:spcBef>
                          <a:spcPts val="0"/>
                        </a:spcBef>
                        <a:spcAft>
                          <a:spcPts val="1000"/>
                        </a:spcAft>
                      </a:pPr>
                      <a:r>
                        <a:rPr lang="en-US" sz="1800" dirty="0">
                          <a:latin typeface="Calibri"/>
                          <a:ea typeface="Calibri"/>
                          <a:cs typeface="Times New Roman"/>
                        </a:rPr>
                        <a:t>Useful for enhancing student presentation or amplifying student capabilities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304800" y="1371600"/>
          <a:ext cx="8229600" cy="630238"/>
        </p:xfrm>
        <a:graphic>
          <a:graphicData uri="http://schemas.openxmlformats.org/drawingml/2006/table">
            <a:tbl>
              <a:tblPr/>
              <a:tblGrid>
                <a:gridCol w="2743200"/>
                <a:gridCol w="2743200"/>
                <a:gridCol w="2743200"/>
              </a:tblGrid>
              <a:tr h="0">
                <a:tc>
                  <a:txBody>
                    <a:bodyPr/>
                    <a:lstStyle/>
                    <a:p>
                      <a:pPr marL="0" marR="0" algn="l">
                        <a:lnSpc>
                          <a:spcPct val="115000"/>
                        </a:lnSpc>
                        <a:spcBef>
                          <a:spcPts val="0"/>
                        </a:spcBef>
                        <a:spcAft>
                          <a:spcPts val="1000"/>
                        </a:spcAft>
                      </a:pPr>
                      <a:r>
                        <a:rPr lang="en-US" sz="1800" dirty="0">
                          <a:latin typeface="Calibri"/>
                          <a:ea typeface="Calibri"/>
                          <a:cs typeface="Times New Roman"/>
                        </a:rPr>
                        <a:t>Educational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a:latin typeface="Calibri"/>
                          <a:ea typeface="Calibri"/>
                          <a:cs typeface="Times New Roman"/>
                        </a:rPr>
                        <a:t>Traditional Instruction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l">
                        <a:lnSpc>
                          <a:spcPct val="115000"/>
                        </a:lnSpc>
                        <a:spcBef>
                          <a:spcPts val="0"/>
                        </a:spcBef>
                        <a:spcAft>
                          <a:spcPts val="1000"/>
                        </a:spcAft>
                      </a:pPr>
                      <a:r>
                        <a:rPr lang="en-US" sz="1800" dirty="0">
                          <a:latin typeface="Calibri"/>
                          <a:ea typeface="Calibri"/>
                          <a:cs typeface="Times New Roman"/>
                        </a:rPr>
                        <a:t>Project and Problem Based Learning Emphasizes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
        <p:nvSpPr>
          <p:cNvPr id="262169" name="Rectangle 3"/>
          <p:cNvSpPr>
            <a:spLocks noChangeArrowheads="1"/>
          </p:cNvSpPr>
          <p:nvPr/>
        </p:nvSpPr>
        <p:spPr bwMode="auto">
          <a:xfrm>
            <a:off x="1295400" y="381000"/>
            <a:ext cx="6172200" cy="5794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cs typeface="Calibri" pitchFamily="-72" charset="0"/>
              </a:rPr>
              <a:t>Traditional  vs. PBL  </a:t>
            </a: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0818" name="Picture 4"/>
          <p:cNvPicPr>
            <a:picLocks noChangeAspect="1" noChangeArrowheads="1"/>
          </p:cNvPicPr>
          <p:nvPr/>
        </p:nvPicPr>
        <p:blipFill>
          <a:blip r:embed="rId3"/>
          <a:srcRect l="20313" t="20889" r="8594" b="12263"/>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4193" name="TextBox 1"/>
          <p:cNvSpPr txBox="1">
            <a:spLocks noChangeArrowheads="1"/>
          </p:cNvSpPr>
          <p:nvPr/>
        </p:nvSpPr>
        <p:spPr bwMode="auto">
          <a:xfrm>
            <a:off x="685800" y="133350"/>
            <a:ext cx="7848600" cy="7029450"/>
          </a:xfrm>
          <a:prstGeom prst="rect">
            <a:avLst/>
          </a:prstGeom>
          <a:noFill/>
          <a:ln w="9525">
            <a:noFill/>
            <a:miter lim="800000"/>
            <a:headEnd/>
            <a:tailEnd/>
          </a:ln>
        </p:spPr>
        <p:txBody>
          <a:bodyPr>
            <a:prstTxWarp prst="textNoShape">
              <a:avLst/>
            </a:prstTxWarp>
            <a:spAutoFit/>
          </a:bodyPr>
          <a:lstStyle/>
          <a:p>
            <a:r>
              <a:rPr lang="en-US" sz="2400">
                <a:latin typeface="Calibri" pitchFamily="-72" charset="0"/>
              </a:rPr>
              <a:t>With reports such as Rising Above the Gathering Storm,  statistics from Tapping America’s Potential, it is clear we need to improve workplace readiness skills and engage our students in the STEM areas. One way that is gaining momentum is to teach STEM through the lens of sustainability by using the systems of a building and the surrounding area as a learning lab. </a:t>
            </a:r>
          </a:p>
          <a:p>
            <a:endParaRPr lang="en-US" sz="2400">
              <a:latin typeface="Calibri" pitchFamily="-72" charset="0"/>
            </a:endParaRPr>
          </a:p>
          <a:p>
            <a:r>
              <a:rPr lang="en-US" sz="2400">
                <a:latin typeface="Calibri" pitchFamily="-72" charset="0"/>
              </a:rPr>
              <a:t>So… Using the collective knowledge of the group, Internet or any other resources create a PBL scenario  and  activity that will engage students.  </a:t>
            </a:r>
            <a:br>
              <a:rPr lang="en-US" sz="2400">
                <a:latin typeface="Calibri" pitchFamily="-72" charset="0"/>
              </a:rPr>
            </a:br>
            <a:r>
              <a:rPr lang="en-US" sz="2400">
                <a:latin typeface="Calibri" pitchFamily="-72" charset="0"/>
              </a:rPr>
              <a:t/>
            </a:r>
            <a:br>
              <a:rPr lang="en-US" sz="2400">
                <a:latin typeface="Calibri" pitchFamily="-72" charset="0"/>
              </a:rPr>
            </a:br>
            <a:r>
              <a:rPr lang="en-US" sz="2400">
                <a:latin typeface="Calibri" pitchFamily="-72" charset="0"/>
              </a:rPr>
              <a:t>What do you know ? </a:t>
            </a:r>
            <a:br>
              <a:rPr lang="en-US" sz="2400">
                <a:latin typeface="Calibri" pitchFamily="-72" charset="0"/>
              </a:rPr>
            </a:br>
            <a:r>
              <a:rPr lang="en-US" sz="2400">
                <a:latin typeface="Calibri" pitchFamily="-72" charset="0"/>
              </a:rPr>
              <a:t/>
            </a:r>
            <a:br>
              <a:rPr lang="en-US" sz="2400">
                <a:latin typeface="Calibri" pitchFamily="-72" charset="0"/>
              </a:rPr>
            </a:br>
            <a:r>
              <a:rPr lang="en-US" sz="2400">
                <a:latin typeface="Calibri" pitchFamily="-72" charset="0"/>
              </a:rPr>
              <a:t>What do you need to know? </a:t>
            </a:r>
            <a:br>
              <a:rPr lang="en-US" sz="2400">
                <a:latin typeface="Calibri" pitchFamily="-72" charset="0"/>
              </a:rPr>
            </a:br>
            <a:r>
              <a:rPr lang="en-US" sz="2400">
                <a:latin typeface="Calibri" pitchFamily="-72" charset="0"/>
              </a:rPr>
              <a:t/>
            </a:r>
            <a:br>
              <a:rPr lang="en-US" sz="2400">
                <a:latin typeface="Calibri" pitchFamily="-72" charset="0"/>
              </a:rPr>
            </a:br>
            <a:r>
              <a:rPr lang="en-US" sz="2400">
                <a:latin typeface="Calibri" pitchFamily="-72" charset="0"/>
              </a:rPr>
              <a:t>What are your results? </a:t>
            </a:r>
            <a:br>
              <a:rPr lang="en-US" sz="2400">
                <a:latin typeface="Calibri" pitchFamily="-72" charset="0"/>
              </a:rPr>
            </a:br>
            <a:r>
              <a:rPr lang="en-US" sz="2400">
                <a:latin typeface="Calibri" pitchFamily="-72" charset="0"/>
              </a:rPr>
              <a:t/>
            </a:r>
            <a:br>
              <a:rPr lang="en-US" sz="2400">
                <a:latin typeface="Calibri" pitchFamily="-72" charset="0"/>
              </a:rPr>
            </a:br>
            <a:endParaRPr lang="en-US" sz="2400">
              <a:latin typeface="Calibri" pitchFamily="-72" charset="0"/>
            </a:endParaRPr>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41" name="TextBox 1"/>
          <p:cNvSpPr txBox="1">
            <a:spLocks noChangeArrowheads="1"/>
          </p:cNvSpPr>
          <p:nvPr/>
        </p:nvSpPr>
        <p:spPr bwMode="auto">
          <a:xfrm>
            <a:off x="0" y="1219200"/>
            <a:ext cx="9144000" cy="4722813"/>
          </a:xfrm>
          <a:prstGeom prst="rect">
            <a:avLst/>
          </a:prstGeom>
          <a:noFill/>
          <a:ln w="9525">
            <a:noFill/>
            <a:miter lim="800000"/>
            <a:headEnd/>
            <a:tailEnd/>
          </a:ln>
        </p:spPr>
        <p:txBody>
          <a:bodyPr>
            <a:prstTxWarp prst="textNoShape">
              <a:avLst/>
            </a:prstTxWarp>
            <a:spAutoFit/>
          </a:bodyPr>
          <a:lstStyle/>
          <a:p>
            <a:pPr algn="ctr"/>
            <a:r>
              <a:rPr lang="en-US" sz="4000" b="1">
                <a:latin typeface="Lucida Sans Unicode" charset="0"/>
              </a:rPr>
              <a:t>Resources</a:t>
            </a:r>
          </a:p>
          <a:p>
            <a:pPr algn="ctr"/>
            <a:endParaRPr lang="en-US" sz="4000" b="1">
              <a:latin typeface="Lucida Sans Unicode" charset="0"/>
            </a:endParaRPr>
          </a:p>
          <a:p>
            <a:pPr algn="ctr"/>
            <a:r>
              <a:rPr lang="en-US" sz="3200" b="1">
                <a:latin typeface="Lucida Sans Unicode" charset="0"/>
              </a:rPr>
              <a:t>PBL Wiki</a:t>
            </a:r>
          </a:p>
          <a:p>
            <a:pPr algn="ctr"/>
            <a:endParaRPr lang="en-US" sz="3200">
              <a:latin typeface="Lucida Sans Unicode" charset="0"/>
            </a:endParaRPr>
          </a:p>
          <a:p>
            <a:pPr algn="ctr"/>
            <a:endParaRPr lang="en-US" sz="3200">
              <a:latin typeface="Lucida Sans Unicode" charset="0"/>
            </a:endParaRPr>
          </a:p>
          <a:p>
            <a:pPr algn="ctr"/>
            <a:r>
              <a:rPr lang="en-US" sz="3200">
                <a:latin typeface="Lucida Sans Unicode" charset="0"/>
                <a:hlinkClick r:id="rId3"/>
              </a:rPr>
              <a:t>http://pbl4teachers.wikispaces.com/</a:t>
            </a:r>
            <a:endParaRPr lang="en-US" sz="3200">
              <a:latin typeface="Lucida Sans Unicode" charset="0"/>
            </a:endParaRPr>
          </a:p>
          <a:p>
            <a:pPr algn="ctr"/>
            <a:endParaRPr lang="en-US" sz="3200">
              <a:latin typeface="Lucida Sans Unicode" charset="0"/>
            </a:endParaRPr>
          </a:p>
          <a:p>
            <a:pPr algn="ctr"/>
            <a:endParaRPr lang="en-US" sz="3200">
              <a:latin typeface="Lucida Sans Unicode" charset="0"/>
            </a:endParaRPr>
          </a:p>
          <a:p>
            <a:pPr algn="ctr"/>
            <a:endParaRPr lang="en-US" sz="3200">
              <a:latin typeface="Lucida Sans Unicode"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143000"/>
          </a:xfrm>
        </p:spPr>
        <p:txBody>
          <a:bodyPr rtlCol="0">
            <a:normAutofit fontScale="90000"/>
          </a:bodyPr>
          <a:lstStyle/>
          <a:p>
            <a:pPr fontAlgn="auto">
              <a:spcAft>
                <a:spcPts val="0"/>
              </a:spcAft>
              <a:defRPr/>
            </a:pPr>
            <a:r>
              <a:rPr lang="en-US" sz="5300" dirty="0" smtClean="0">
                <a:ea typeface="+mj-ea"/>
                <a:cs typeface="+mj-cs"/>
              </a:rPr>
              <a:t>Resources</a:t>
            </a:r>
            <a:r>
              <a:rPr lang="en-US" dirty="0" smtClean="0">
                <a:ea typeface="+mj-ea"/>
                <a:cs typeface="+mj-cs"/>
              </a:rPr>
              <a:t/>
            </a:r>
            <a:br>
              <a:rPr lang="en-US" dirty="0" smtClean="0">
                <a:ea typeface="+mj-ea"/>
                <a:cs typeface="+mj-cs"/>
              </a:rPr>
            </a:br>
            <a:endParaRPr lang="en-US" sz="3600" dirty="0">
              <a:ea typeface="+mj-ea"/>
              <a:cs typeface="+mj-cs"/>
            </a:endParaRPr>
          </a:p>
        </p:txBody>
      </p:sp>
      <p:sp>
        <p:nvSpPr>
          <p:cNvPr id="268290" name="Content Placeholder 2"/>
          <p:cNvSpPr>
            <a:spLocks noGrp="1"/>
          </p:cNvSpPr>
          <p:nvPr>
            <p:ph sz="half" idx="1"/>
          </p:nvPr>
        </p:nvSpPr>
        <p:spPr>
          <a:xfrm>
            <a:off x="457200" y="1676400"/>
            <a:ext cx="8077200" cy="4525963"/>
          </a:xfrm>
        </p:spPr>
        <p:txBody>
          <a:bodyPr/>
          <a:lstStyle/>
          <a:p>
            <a:r>
              <a:rPr lang="en-US" smtClean="0"/>
              <a:t>PBL for Teachers</a:t>
            </a:r>
            <a:br>
              <a:rPr lang="en-US" smtClean="0"/>
            </a:br>
            <a:r>
              <a:rPr lang="en-US" smtClean="0">
                <a:hlinkClick r:id="rId3"/>
              </a:rPr>
              <a:t>http://pbl4teachers.wikispaces.com/</a:t>
            </a:r>
            <a:r>
              <a:rPr lang="en-US" smtClean="0"/>
              <a:t> </a:t>
            </a:r>
          </a:p>
          <a:p>
            <a:pPr>
              <a:buFont typeface="Arial" pitchFamily="-72" charset="0"/>
              <a:buNone/>
            </a:pPr>
            <a:endParaRPr lang="en-US" sz="2400" smtClean="0"/>
          </a:p>
          <a:p>
            <a:r>
              <a:rPr lang="en-US" sz="2400" smtClean="0"/>
              <a:t>Seymour Papert: Project-Based Learning. Inside a state juvenile correctional facility</a:t>
            </a:r>
            <a:br>
              <a:rPr lang="en-US" sz="2400" smtClean="0"/>
            </a:br>
            <a:r>
              <a:rPr lang="en-US" sz="2400" smtClean="0">
                <a:hlinkClick r:id="rId4"/>
              </a:rPr>
              <a:t>http://www.edutopia.org/seymour-papert-project-based-learning</a:t>
            </a:r>
            <a:endParaRPr lang="en-US" sz="2400" smtClean="0"/>
          </a:p>
          <a:p>
            <a:pPr>
              <a:buFont typeface="Arial" pitchFamily="-72" charset="0"/>
              <a:buNone/>
            </a:pPr>
            <a:endParaRPr lang="en-US" sz="2400" smtClean="0"/>
          </a:p>
          <a:p>
            <a:r>
              <a:rPr lang="en-US" sz="2400" smtClean="0"/>
              <a:t>Project Based Learning from Educational Leadership</a:t>
            </a:r>
            <a:br>
              <a:rPr lang="en-US" sz="2400" smtClean="0"/>
            </a:br>
            <a:r>
              <a:rPr lang="en-US" sz="2400" smtClean="0">
                <a:hlinkClick r:id="rId5"/>
              </a:rPr>
              <a:t>http://www.ascd.org/publications/educational_leadership/feb08/vol65/num05/Project-Based_Learning.aspx</a:t>
            </a:r>
            <a:r>
              <a:rPr lang="en-US" sz="2400" smtClean="0"/>
              <a:t> </a:t>
            </a:r>
          </a:p>
          <a:p>
            <a:r>
              <a:rPr lang="en-US" sz="2400" smtClean="0"/>
              <a:t>Global Perspectives - </a:t>
            </a:r>
            <a:r>
              <a:rPr lang="en-US" sz="2400" smtClean="0">
                <a:hlinkClick r:id="rId6"/>
              </a:rPr>
              <a:t>http://www.cotf.edu/earthinfo</a:t>
            </a:r>
            <a:r>
              <a:rPr lang="en-US" sz="2400" smtClean="0"/>
              <a:t/>
            </a:r>
            <a:br>
              <a:rPr lang="en-US" sz="2400" smtClean="0"/>
            </a:br>
            <a:r>
              <a:rPr lang="en-US" sz="2400" smtClean="0"/>
              <a:t/>
            </a:r>
            <a:br>
              <a:rPr lang="en-US" sz="2400" smtClean="0"/>
            </a:br>
            <a:endParaRPr lang="en-US" sz="2400" smtClean="0"/>
          </a:p>
          <a:p>
            <a:endParaRPr lang="en-US" sz="2400" smtClean="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0337" name="Title 1"/>
          <p:cNvSpPr>
            <a:spLocks noGrp="1"/>
          </p:cNvSpPr>
          <p:nvPr>
            <p:ph type="title"/>
          </p:nvPr>
        </p:nvSpPr>
        <p:spPr/>
        <p:txBody>
          <a:bodyPr/>
          <a:lstStyle/>
          <a:p>
            <a:r>
              <a:rPr lang="en-US" smtClean="0"/>
              <a:t>Resources </a:t>
            </a:r>
          </a:p>
        </p:txBody>
      </p:sp>
      <p:sp>
        <p:nvSpPr>
          <p:cNvPr id="3" name="Content Placeholder 2"/>
          <p:cNvSpPr>
            <a:spLocks noGrp="1"/>
          </p:cNvSpPr>
          <p:nvPr>
            <p:ph sz="half" idx="1"/>
          </p:nvPr>
        </p:nvSpPr>
        <p:spPr>
          <a:xfrm>
            <a:off x="533400" y="1295400"/>
            <a:ext cx="8305800" cy="4525963"/>
          </a:xfrm>
        </p:spPr>
        <p:txBody>
          <a:bodyPr rtlCol="0">
            <a:normAutofit fontScale="85000" lnSpcReduction="20000"/>
          </a:bodyPr>
          <a:lstStyle/>
          <a:p>
            <a:pPr fontAlgn="auto">
              <a:spcAft>
                <a:spcPts val="0"/>
              </a:spcAft>
              <a:buFont typeface="Arial" pitchFamily="34" charset="0"/>
              <a:buChar char="•"/>
              <a:defRPr/>
            </a:pPr>
            <a:r>
              <a:rPr lang="en-US" dirty="0" smtClean="0">
                <a:ea typeface="+mn-ea"/>
                <a:cs typeface="+mn-cs"/>
              </a:rPr>
              <a:t>Exploring the Environment</a:t>
            </a:r>
          </a:p>
          <a:p>
            <a:pPr fontAlgn="auto">
              <a:spcAft>
                <a:spcPts val="0"/>
              </a:spcAft>
              <a:buFont typeface="Arial" pitchFamily="34" charset="0"/>
              <a:buChar char="•"/>
              <a:defRPr/>
            </a:pPr>
            <a:r>
              <a:rPr lang="en-US" dirty="0" smtClean="0">
                <a:ea typeface="+mn-ea"/>
                <a:cs typeface="+mn-cs"/>
                <a:hlinkClick r:id="rId3"/>
              </a:rPr>
              <a:t>http://www.cotf.edu/ete/</a:t>
            </a:r>
            <a:endParaRPr lang="en-US" dirty="0" smtClean="0">
              <a:ea typeface="+mn-ea"/>
              <a:cs typeface="+mn-cs"/>
            </a:endParaRPr>
          </a:p>
          <a:p>
            <a:pPr fontAlgn="auto">
              <a:spcAft>
                <a:spcPts val="0"/>
              </a:spcAft>
              <a:buFont typeface="Arial" pitchFamily="34" charset="0"/>
              <a:buChar char="•"/>
              <a:defRPr/>
            </a:pPr>
            <a:r>
              <a:rPr lang="en-US" dirty="0" smtClean="0">
                <a:ea typeface="+mn-ea"/>
                <a:cs typeface="+mn-cs"/>
              </a:rPr>
              <a:t>Project </a:t>
            </a:r>
            <a:r>
              <a:rPr lang="en-US" dirty="0" err="1" smtClean="0">
                <a:ea typeface="+mn-ea"/>
                <a:cs typeface="+mn-cs"/>
              </a:rPr>
              <a:t>InSTEP</a:t>
            </a:r>
            <a:r>
              <a:rPr lang="en-US" dirty="0" smtClean="0">
                <a:ea typeface="+mn-ea"/>
                <a:cs typeface="+mn-cs"/>
              </a:rPr>
              <a:t> Teacher Instructional Designs</a:t>
            </a:r>
          </a:p>
          <a:p>
            <a:pPr fontAlgn="auto">
              <a:spcAft>
                <a:spcPts val="0"/>
              </a:spcAft>
              <a:buFont typeface="Arial" pitchFamily="34" charset="0"/>
              <a:buChar char="•"/>
              <a:defRPr/>
            </a:pPr>
            <a:r>
              <a:rPr lang="en-US" dirty="0" smtClean="0">
                <a:ea typeface="+mn-ea"/>
                <a:cs typeface="+mn-cs"/>
                <a:hlinkClick r:id="rId4"/>
              </a:rPr>
              <a:t>http://instep.cet.edu/instrucdes.html</a:t>
            </a:r>
            <a:endParaRPr lang="en-US" dirty="0" smtClean="0">
              <a:ea typeface="+mn-ea"/>
              <a:cs typeface="+mn-cs"/>
            </a:endParaRPr>
          </a:p>
          <a:p>
            <a:pPr fontAlgn="auto">
              <a:spcAft>
                <a:spcPts val="0"/>
              </a:spcAft>
              <a:buFont typeface="Arial" pitchFamily="34" charset="0"/>
              <a:buChar char="•"/>
              <a:defRPr/>
            </a:pPr>
            <a:r>
              <a:rPr lang="en-US" dirty="0" smtClean="0">
                <a:ea typeface="+mn-ea"/>
                <a:cs typeface="+mn-cs"/>
              </a:rPr>
              <a:t>PBL Essentials</a:t>
            </a:r>
          </a:p>
          <a:p>
            <a:pPr fontAlgn="auto">
              <a:spcAft>
                <a:spcPts val="0"/>
              </a:spcAft>
              <a:buFont typeface="Arial" pitchFamily="34" charset="0"/>
              <a:buChar char="•"/>
              <a:defRPr/>
            </a:pPr>
            <a:r>
              <a:rPr lang="en-US" dirty="0" smtClean="0">
                <a:ea typeface="+mn-ea"/>
                <a:cs typeface="+mn-cs"/>
                <a:hlinkClick r:id="rId5"/>
              </a:rPr>
              <a:t>http://www.pbli.org/pbl/generic_pbl.htm</a:t>
            </a:r>
            <a:endParaRPr lang="en-US" dirty="0" smtClean="0">
              <a:ea typeface="+mn-ea"/>
              <a:cs typeface="+mn-cs"/>
            </a:endParaRPr>
          </a:p>
          <a:p>
            <a:pPr fontAlgn="auto">
              <a:spcAft>
                <a:spcPts val="0"/>
              </a:spcAft>
              <a:buFont typeface="Arial" pitchFamily="34" charset="0"/>
              <a:buChar char="•"/>
              <a:defRPr/>
            </a:pPr>
            <a:r>
              <a:rPr lang="en-US" dirty="0" smtClean="0">
                <a:ea typeface="+mn-ea"/>
                <a:cs typeface="+mn-cs"/>
              </a:rPr>
              <a:t>PBL in Math</a:t>
            </a:r>
          </a:p>
          <a:p>
            <a:pPr fontAlgn="auto">
              <a:spcAft>
                <a:spcPts val="0"/>
              </a:spcAft>
              <a:buFont typeface="Arial" pitchFamily="34" charset="0"/>
              <a:buChar char="•"/>
              <a:defRPr/>
            </a:pPr>
            <a:r>
              <a:rPr lang="en-US" dirty="0" smtClean="0">
                <a:ea typeface="+mn-ea"/>
                <a:cs typeface="+mn-cs"/>
                <a:hlinkClick r:id="rId6"/>
              </a:rPr>
              <a:t>http://www.mcli.dist.maricopa.edu/pbl/sd96/knowns.html</a:t>
            </a:r>
            <a:endParaRPr lang="en-US" dirty="0" smtClean="0">
              <a:ea typeface="+mn-ea"/>
              <a:cs typeface="+mn-cs"/>
            </a:endParaRPr>
          </a:p>
          <a:p>
            <a:pPr fontAlgn="auto">
              <a:spcAft>
                <a:spcPts val="0"/>
              </a:spcAft>
              <a:buFont typeface="Arial" pitchFamily="34" charset="0"/>
              <a:buChar char="•"/>
              <a:defRPr/>
            </a:pPr>
            <a:r>
              <a:rPr lang="en-US" dirty="0" smtClean="0">
                <a:ea typeface="+mn-ea"/>
                <a:cs typeface="+mn-cs"/>
              </a:rPr>
              <a:t>PBL Clearinghouse</a:t>
            </a:r>
          </a:p>
          <a:p>
            <a:pPr fontAlgn="auto">
              <a:spcAft>
                <a:spcPts val="0"/>
              </a:spcAft>
              <a:buFont typeface="Arial" pitchFamily="34" charset="0"/>
              <a:buChar char="•"/>
              <a:defRPr/>
            </a:pPr>
            <a:r>
              <a:rPr lang="en-US" dirty="0" smtClean="0">
                <a:ea typeface="+mn-ea"/>
                <a:cs typeface="+mn-cs"/>
                <a:hlinkClick r:id="rId7"/>
              </a:rPr>
              <a:t>http://www.udel.edu/pbl/problems/</a:t>
            </a:r>
            <a:r>
              <a:rPr lang="en-US" dirty="0" smtClean="0">
                <a:ea typeface="+mn-ea"/>
                <a:cs typeface="+mn-cs"/>
              </a:rPr>
              <a:t> </a:t>
            </a:r>
          </a:p>
          <a:p>
            <a:pPr fontAlgn="auto">
              <a:spcAft>
                <a:spcPts val="0"/>
              </a:spcAft>
              <a:buFont typeface="Arial" pitchFamily="34" charset="0"/>
              <a:buChar char="•"/>
              <a:defRPr/>
            </a:pPr>
            <a:r>
              <a:rPr lang="en-US" dirty="0" smtClean="0">
                <a:ea typeface="+mn-ea"/>
                <a:cs typeface="+mn-cs"/>
              </a:rPr>
              <a:t>Project and Problem Based Learning</a:t>
            </a:r>
          </a:p>
          <a:p>
            <a:pPr fontAlgn="auto">
              <a:spcAft>
                <a:spcPts val="0"/>
              </a:spcAft>
              <a:buFont typeface="Arial" pitchFamily="34" charset="0"/>
              <a:buChar char="•"/>
              <a:defRPr/>
            </a:pPr>
            <a:r>
              <a:rPr lang="en-US" dirty="0" smtClean="0">
                <a:ea typeface="+mn-ea"/>
                <a:cs typeface="+mn-cs"/>
                <a:hlinkClick r:id="rId8"/>
              </a:rPr>
              <a:t>http://www.uoregon.edu/~moursund/Math/pbl.htm</a:t>
            </a:r>
            <a:endParaRPr lang="en-US" dirty="0" smtClean="0">
              <a:ea typeface="+mn-ea"/>
              <a:cs typeface="+mn-cs"/>
            </a:endParaRPr>
          </a:p>
          <a:p>
            <a:pPr fontAlgn="auto">
              <a:spcAft>
                <a:spcPts val="0"/>
              </a:spcAft>
              <a:buFont typeface="Arial" pitchFamily="34" charset="0"/>
              <a:buChar char="•"/>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2385" name="Rectangle 1"/>
          <p:cNvSpPr>
            <a:spLocks noChangeArrowheads="1"/>
          </p:cNvSpPr>
          <p:nvPr/>
        </p:nvSpPr>
        <p:spPr bwMode="auto">
          <a:xfrm>
            <a:off x="685800" y="1524000"/>
            <a:ext cx="7772400" cy="2838450"/>
          </a:xfrm>
          <a:prstGeom prst="rect">
            <a:avLst/>
          </a:prstGeom>
          <a:noFill/>
          <a:ln w="9525">
            <a:noFill/>
            <a:miter lim="800000"/>
            <a:headEnd/>
            <a:tailEnd/>
          </a:ln>
        </p:spPr>
        <p:txBody>
          <a:bodyPr>
            <a:prstTxWarp prst="textNoShape">
              <a:avLst/>
            </a:prstTxWarp>
            <a:spAutoFit/>
          </a:bodyPr>
          <a:lstStyle/>
          <a:p>
            <a:pPr algn="ctr">
              <a:lnSpc>
                <a:spcPct val="90000"/>
              </a:lnSpc>
            </a:pPr>
            <a:r>
              <a:rPr lang="en-US" sz="4000">
                <a:latin typeface="Calibri" pitchFamily="-72" charset="0"/>
              </a:rPr>
              <a:t>Project Based Learning site for students to practice skills  </a:t>
            </a:r>
          </a:p>
          <a:p>
            <a:pPr algn="ctr">
              <a:lnSpc>
                <a:spcPct val="90000"/>
              </a:lnSpc>
            </a:pPr>
            <a:endParaRPr lang="en-US" sz="4000">
              <a:latin typeface="Calibri" pitchFamily="-72" charset="0"/>
            </a:endParaRPr>
          </a:p>
          <a:p>
            <a:pPr algn="ctr">
              <a:lnSpc>
                <a:spcPct val="90000"/>
              </a:lnSpc>
            </a:pPr>
            <a:r>
              <a:rPr lang="en-US" sz="4000">
                <a:latin typeface="Calibri" pitchFamily="-72" charset="0"/>
              </a:rPr>
              <a:t> </a:t>
            </a:r>
          </a:p>
          <a:p>
            <a:pPr algn="ctr">
              <a:lnSpc>
                <a:spcPct val="90000"/>
              </a:lnSpc>
            </a:pPr>
            <a:r>
              <a:rPr lang="en-US" sz="4000">
                <a:latin typeface="Calibri" pitchFamily="-72" charset="0"/>
              </a:rPr>
              <a:t>http://www.studygs.net/pbl.htm</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4433" name="TextBox 3"/>
          <p:cNvSpPr txBox="1">
            <a:spLocks noChangeArrowheads="1"/>
          </p:cNvSpPr>
          <p:nvPr/>
        </p:nvSpPr>
        <p:spPr bwMode="auto">
          <a:xfrm>
            <a:off x="914400" y="1447800"/>
            <a:ext cx="7086600" cy="2074863"/>
          </a:xfrm>
          <a:prstGeom prst="rect">
            <a:avLst/>
          </a:prstGeom>
          <a:noFill/>
          <a:ln w="9525">
            <a:noFill/>
            <a:miter lim="800000"/>
            <a:headEnd/>
            <a:tailEnd/>
          </a:ln>
        </p:spPr>
        <p:txBody>
          <a:bodyPr>
            <a:prstTxWarp prst="textNoShape">
              <a:avLst/>
            </a:prstTxWarp>
            <a:spAutoFit/>
          </a:bodyPr>
          <a:lstStyle/>
          <a:p>
            <a:pPr algn="ctr"/>
            <a:r>
              <a:rPr lang="en-US" sz="2800">
                <a:latin typeface="Calibri" pitchFamily="-72" charset="0"/>
              </a:rPr>
              <a:t>John Henry</a:t>
            </a:r>
          </a:p>
          <a:p>
            <a:pPr algn="ctr"/>
            <a:r>
              <a:rPr lang="en-US" sz="2800">
                <a:latin typeface="Calibri" pitchFamily="-72" charset="0"/>
              </a:rPr>
              <a:t>EIRC </a:t>
            </a:r>
          </a:p>
          <a:p>
            <a:pPr algn="ctr"/>
            <a:r>
              <a:rPr lang="en-US" sz="2800">
                <a:latin typeface="Calibri" pitchFamily="-72" charset="0"/>
                <a:hlinkClick r:id="rId3"/>
              </a:rPr>
              <a:t>www.eirc.org</a:t>
            </a:r>
            <a:endParaRPr lang="en-US" sz="2800">
              <a:latin typeface="Calibri" pitchFamily="-72" charset="0"/>
            </a:endParaRPr>
          </a:p>
          <a:p>
            <a:pPr algn="ctr"/>
            <a:r>
              <a:rPr lang="en-US" sz="2800">
                <a:latin typeface="Calibri" pitchFamily="-72" charset="0"/>
                <a:hlinkClick r:id="rId4"/>
              </a:rPr>
              <a:t>jhenry@eirc.org</a:t>
            </a:r>
            <a:endParaRPr lang="en-US" sz="2800">
              <a:latin typeface="Calibri" pitchFamily="-72" charset="0"/>
            </a:endParaRPr>
          </a:p>
          <a:p>
            <a:endParaRPr lang="en-US">
              <a:latin typeface="Calibri" pitchFamily="-7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0"/>
            <a:ext cx="9144000" cy="2528888"/>
          </a:xfrm>
          <a:prstGeom prst="rect">
            <a:avLst/>
          </a:prstGeom>
          <a:noFill/>
        </p:spPr>
        <p:txBody>
          <a:bodyPr>
            <a:prstTxWarp prst="textNoShape">
              <a:avLst/>
            </a:prstTxWarp>
            <a:spAutoFit/>
          </a:bodyPr>
          <a:lstStyle/>
          <a:p>
            <a:pPr algn="ctr"/>
            <a:r>
              <a:rPr lang="en-US" sz="3200" b="1">
                <a:solidFill>
                  <a:srgbClr val="000000"/>
                </a:solidFill>
                <a:latin typeface="Calibri" pitchFamily="-72" charset="0"/>
              </a:rPr>
              <a:t>Why 21</a:t>
            </a:r>
            <a:r>
              <a:rPr lang="en-US" sz="3200" b="1" baseline="30000">
                <a:solidFill>
                  <a:srgbClr val="000000"/>
                </a:solidFill>
                <a:latin typeface="Calibri" pitchFamily="-72" charset="0"/>
              </a:rPr>
              <a:t>st</a:t>
            </a:r>
            <a:r>
              <a:rPr lang="en-US" sz="3200" b="1">
                <a:solidFill>
                  <a:srgbClr val="000000"/>
                </a:solidFill>
                <a:latin typeface="Calibri" pitchFamily="-72" charset="0"/>
              </a:rPr>
              <a:t> Century Skills</a:t>
            </a:r>
            <a:r>
              <a:rPr lang="en-US" sz="3200">
                <a:solidFill>
                  <a:srgbClr val="000000"/>
                </a:solidFill>
                <a:latin typeface="Calibri" pitchFamily="-72" charset="0"/>
              </a:rPr>
              <a:t>?</a:t>
            </a:r>
          </a:p>
          <a:p>
            <a:pPr algn="ctr"/>
            <a:endParaRPr lang="en-US" sz="3200">
              <a:solidFill>
                <a:srgbClr val="000000"/>
              </a:solidFill>
              <a:latin typeface="Calibri" pitchFamily="-72" charset="0"/>
            </a:endParaRPr>
          </a:p>
          <a:p>
            <a:pPr algn="ctr"/>
            <a:r>
              <a:rPr lang="en-US" sz="3200" b="1">
                <a:solidFill>
                  <a:srgbClr val="000000"/>
                </a:solidFill>
                <a:latin typeface="Calibri" pitchFamily="-72" charset="0"/>
              </a:rPr>
              <a:t>Students Deserve  it - The World Demands it</a:t>
            </a:r>
          </a:p>
          <a:p>
            <a:pPr algn="ctr"/>
            <a:endParaRPr lang="en-US" sz="3200">
              <a:solidFill>
                <a:srgbClr val="000000"/>
              </a:solidFill>
              <a:latin typeface="Calibri" pitchFamily="-72" charset="0"/>
            </a:endParaRPr>
          </a:p>
          <a:p>
            <a:pPr algn="ctr"/>
            <a:endParaRPr lang="en-US" sz="3200">
              <a:solidFill>
                <a:srgbClr val="000000"/>
              </a:solidFill>
              <a:latin typeface="Calibri" pitchFamily="-72" charset="0"/>
            </a:endParaRPr>
          </a:p>
        </p:txBody>
      </p:sp>
      <p:pic>
        <p:nvPicPr>
          <p:cNvPr id="292867" name="Picture 4" descr="http://pathubert.wikispaces.com/file/view/21st%2BCentury%2BWord%2BCloud.jpg/183791931/21st%2BCentury%2BWord%2BCloud.jpg"/>
          <p:cNvPicPr>
            <a:picLocks noChangeAspect="1" noChangeArrowheads="1"/>
          </p:cNvPicPr>
          <p:nvPr/>
        </p:nvPicPr>
        <p:blipFill>
          <a:blip r:embed="rId3"/>
          <a:srcRect/>
          <a:stretch>
            <a:fillRect/>
          </a:stretch>
        </p:blipFill>
        <p:spPr bwMode="auto">
          <a:xfrm>
            <a:off x="1143000" y="1766888"/>
            <a:ext cx="6934200" cy="4510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762000" y="0"/>
            <a:ext cx="7924800" cy="1143000"/>
          </a:xfrm>
        </p:spPr>
        <p:txBody>
          <a:bodyPr rtlCol="0">
            <a:normAutofit/>
          </a:bodyPr>
          <a:lstStyle/>
          <a:p>
            <a:pPr fontAlgn="auto">
              <a:spcAft>
                <a:spcPts val="0"/>
              </a:spcAft>
              <a:defRPr/>
            </a:pPr>
            <a:r>
              <a:rPr lang="en-US" sz="3200" b="1" dirty="0" smtClean="0">
                <a:solidFill>
                  <a:schemeClr val="tx1">
                    <a:lumMod val="50000"/>
                  </a:schemeClr>
                </a:solidFill>
                <a:latin typeface="Arial" pitchFamily="34" charset="0"/>
                <a:ea typeface="+mj-ea"/>
                <a:cs typeface="Arial" pitchFamily="34" charset="0"/>
              </a:rPr>
              <a:t>Why 21</a:t>
            </a:r>
            <a:r>
              <a:rPr lang="en-US" sz="3200" b="1" baseline="30000" dirty="0" smtClean="0">
                <a:solidFill>
                  <a:schemeClr val="tx1">
                    <a:lumMod val="50000"/>
                  </a:schemeClr>
                </a:solidFill>
                <a:latin typeface="Arial" pitchFamily="34" charset="0"/>
                <a:ea typeface="+mj-ea"/>
                <a:cs typeface="Arial" pitchFamily="34" charset="0"/>
              </a:rPr>
              <a:t>st</a:t>
            </a:r>
            <a:r>
              <a:rPr lang="en-US" sz="3200" b="1" dirty="0" smtClean="0">
                <a:solidFill>
                  <a:schemeClr val="tx1">
                    <a:lumMod val="50000"/>
                  </a:schemeClr>
                </a:solidFill>
                <a:latin typeface="Arial" pitchFamily="34" charset="0"/>
                <a:ea typeface="+mj-ea"/>
                <a:cs typeface="Arial" pitchFamily="34" charset="0"/>
              </a:rPr>
              <a:t> Century Skills and PBL?</a:t>
            </a:r>
          </a:p>
        </p:txBody>
      </p:sp>
      <p:sp>
        <p:nvSpPr>
          <p:cNvPr id="3" name="Content Placeholder 2"/>
          <p:cNvSpPr>
            <a:spLocks noGrp="1"/>
          </p:cNvSpPr>
          <p:nvPr>
            <p:ph idx="4294967295"/>
          </p:nvPr>
        </p:nvSpPr>
        <p:spPr>
          <a:xfrm>
            <a:off x="228600" y="1066800"/>
            <a:ext cx="8382000" cy="3724275"/>
          </a:xfrm>
        </p:spPr>
        <p:txBody>
          <a:bodyPr>
            <a:normAutofit/>
          </a:bodyPr>
          <a:lstStyle/>
          <a:p>
            <a:pPr marL="273050" indent="-273050" algn="ctr">
              <a:lnSpc>
                <a:spcPct val="90000"/>
              </a:lnSpc>
              <a:buClr>
                <a:srgbClr val="EB641B"/>
              </a:buClr>
              <a:buFont typeface="Wingdings 2" pitchFamily="-72" charset="2"/>
              <a:buNone/>
            </a:pPr>
            <a:r>
              <a:rPr lang="en-US" sz="3000" b="1" smtClean="0">
                <a:solidFill>
                  <a:srgbClr val="000000"/>
                </a:solidFill>
                <a:ea typeface="Arial" pitchFamily="-72" charset="0"/>
                <a:cs typeface="Arial" pitchFamily="-72" charset="0"/>
              </a:rPr>
              <a:t>The National Problem:</a:t>
            </a:r>
            <a:endParaRPr lang="en-US" sz="3000" b="1" smtClean="0">
              <a:solidFill>
                <a:srgbClr val="000000"/>
              </a:solidFill>
              <a:latin typeface="Palatino Linotype" charset="0"/>
              <a:ea typeface="Arial" pitchFamily="-72" charset="0"/>
              <a:cs typeface="Arial" pitchFamily="-72" charset="0"/>
            </a:endParaRPr>
          </a:p>
          <a:p>
            <a:pPr marL="273050" indent="-273050" algn="ctr">
              <a:lnSpc>
                <a:spcPct val="90000"/>
              </a:lnSpc>
              <a:buClr>
                <a:srgbClr val="EB641B"/>
              </a:buClr>
              <a:buFont typeface="Wingdings 2" pitchFamily="-72" charset="2"/>
              <a:buNone/>
            </a:pPr>
            <a:endParaRPr lang="en-US" sz="1700" b="1" smtClean="0">
              <a:solidFill>
                <a:srgbClr val="000000"/>
              </a:solidFill>
              <a:effectLst>
                <a:outerShdw blurRad="38100" dist="38100" dir="2700000" algn="tl">
                  <a:srgbClr val="DDDDDD"/>
                </a:outerShdw>
              </a:effectLst>
              <a:latin typeface="Palatino Linotype" charset="0"/>
              <a:ea typeface="Arial" pitchFamily="-72" charset="0"/>
              <a:cs typeface="Arial" pitchFamily="-72" charset="0"/>
            </a:endParaRPr>
          </a:p>
          <a:p>
            <a:pPr marL="273050" indent="-273050" algn="ctr">
              <a:lnSpc>
                <a:spcPct val="90000"/>
              </a:lnSpc>
              <a:buFont typeface="Wingdings" pitchFamily="-72" charset="2"/>
              <a:buNone/>
            </a:pPr>
            <a:r>
              <a:rPr lang="en-US" sz="3000" smtClean="0">
                <a:solidFill>
                  <a:srgbClr val="000000"/>
                </a:solidFill>
              </a:rPr>
              <a:t>As a result of a relative decline in student achievement … and interest of students to pursue Science, Technology, Engineering, Mathematics (STEM)-related careers … </a:t>
            </a:r>
          </a:p>
          <a:p>
            <a:pPr marL="273050" indent="-273050" algn="ctr">
              <a:lnSpc>
                <a:spcPct val="90000"/>
              </a:lnSpc>
              <a:buFont typeface="Wingdings" pitchFamily="-72" charset="2"/>
              <a:buNone/>
            </a:pPr>
            <a:endParaRPr lang="en-US" sz="3000" smtClean="0">
              <a:solidFill>
                <a:srgbClr val="000000"/>
              </a:solidFill>
            </a:endParaRPr>
          </a:p>
          <a:p>
            <a:pPr marL="273050" indent="-273050" algn="ctr">
              <a:lnSpc>
                <a:spcPct val="90000"/>
              </a:lnSpc>
              <a:buClr>
                <a:srgbClr val="EB641B"/>
              </a:buClr>
              <a:buFont typeface="Wingdings 2" pitchFamily="-72" charset="2"/>
              <a:buNone/>
            </a:pPr>
            <a:r>
              <a:rPr lang="en-US" sz="3000" smtClean="0">
                <a:solidFill>
                  <a:srgbClr val="000000"/>
                </a:solidFill>
              </a:rPr>
              <a:t>the United States IS AT RISK.</a:t>
            </a:r>
            <a:endParaRPr lang="en-US" sz="3000" smtClean="0">
              <a:solidFill>
                <a:srgbClr val="000000"/>
              </a:solidFill>
              <a:latin typeface="Palatino Linotype" charset="0"/>
            </a:endParaRPr>
          </a:p>
        </p:txBody>
      </p:sp>
      <p:pic>
        <p:nvPicPr>
          <p:cNvPr id="294916" name="Picture 4" descr="http://www.phoenixcurriculum.com/img/kids_at_risk.jpg"/>
          <p:cNvPicPr>
            <a:picLocks noChangeAspect="1" noChangeArrowheads="1"/>
          </p:cNvPicPr>
          <p:nvPr/>
        </p:nvPicPr>
        <p:blipFill>
          <a:blip r:embed="rId3"/>
          <a:srcRect b="28947"/>
          <a:stretch>
            <a:fillRect/>
          </a:stretch>
        </p:blipFill>
        <p:spPr bwMode="auto">
          <a:xfrm>
            <a:off x="3200400" y="4800600"/>
            <a:ext cx="3267075"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990600" y="838200"/>
            <a:ext cx="6934200" cy="4357688"/>
          </a:xfrm>
          <a:prstGeom prst="rect">
            <a:avLst/>
          </a:prstGeom>
          <a:noFill/>
          <a:ln w="9525">
            <a:noFill/>
            <a:miter lim="800000"/>
            <a:headEnd/>
            <a:tailEnd/>
          </a:ln>
        </p:spPr>
        <p:txBody>
          <a:bodyPr>
            <a:prstTxWarp prst="textNoShape">
              <a:avLst/>
            </a:prstTxWarp>
            <a:spAutoFit/>
          </a:bodyPr>
          <a:lstStyle/>
          <a:p>
            <a:pPr algn="ctr"/>
            <a:r>
              <a:rPr lang="en-US" sz="3200">
                <a:solidFill>
                  <a:srgbClr val="000000"/>
                </a:solidFill>
                <a:latin typeface="Calibri" pitchFamily="-72" charset="0"/>
              </a:rPr>
              <a:t> </a:t>
            </a:r>
          </a:p>
          <a:p>
            <a:pPr algn="ctr"/>
            <a:endParaRPr lang="en-US" sz="3200" b="1">
              <a:solidFill>
                <a:srgbClr val="000000"/>
              </a:solidFill>
              <a:latin typeface="Calibri" pitchFamily="-72" charset="0"/>
            </a:endParaRPr>
          </a:p>
          <a:p>
            <a:pPr algn="ctr"/>
            <a:r>
              <a:rPr lang="en-US" sz="3200" b="1">
                <a:solidFill>
                  <a:srgbClr val="000000"/>
                </a:solidFill>
                <a:latin typeface="Calibri" pitchFamily="-72" charset="0"/>
              </a:rPr>
              <a:t>Example of Engagement Activity</a:t>
            </a:r>
            <a:endParaRPr lang="en-US" sz="3200">
              <a:solidFill>
                <a:srgbClr val="000000"/>
              </a:solidFill>
              <a:latin typeface="Calibri" pitchFamily="-72" charset="0"/>
            </a:endParaRPr>
          </a:p>
          <a:p>
            <a:pPr algn="ctr"/>
            <a:endParaRPr lang="en-US" sz="3200">
              <a:solidFill>
                <a:srgbClr val="000000"/>
              </a:solidFill>
              <a:latin typeface="Calibri" pitchFamily="-72" charset="0"/>
            </a:endParaRPr>
          </a:p>
          <a:p>
            <a:pPr algn="ctr"/>
            <a:endParaRPr lang="en-US" sz="3200">
              <a:solidFill>
                <a:srgbClr val="000000"/>
              </a:solidFill>
              <a:latin typeface="Calibri" pitchFamily="-72" charset="0"/>
            </a:endParaRPr>
          </a:p>
          <a:p>
            <a:pPr algn="ctr"/>
            <a:r>
              <a:rPr lang="en-US" sz="3200">
                <a:solidFill>
                  <a:srgbClr val="000000"/>
                </a:solidFill>
                <a:latin typeface="Calibri" pitchFamily="-72" charset="0"/>
              </a:rPr>
              <a:t>Toxic Popcorn</a:t>
            </a:r>
          </a:p>
          <a:p>
            <a:pPr algn="ctr"/>
            <a:r>
              <a:rPr lang="en-US" sz="3200">
                <a:solidFill>
                  <a:srgbClr val="000000"/>
                </a:solidFill>
                <a:latin typeface="Calibri" pitchFamily="-72" charset="0"/>
              </a:rPr>
              <a:t> </a:t>
            </a:r>
          </a:p>
          <a:p>
            <a:pPr algn="ctr"/>
            <a:r>
              <a:rPr lang="en-US" sz="2800" i="1">
                <a:solidFill>
                  <a:srgbClr val="000000"/>
                </a:solidFill>
                <a:latin typeface="Calibri" pitchFamily="-72" charset="0"/>
              </a:rPr>
              <a:t>Interest, hands-on, interactive and collaborative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1"/>
          <p:cNvSpPr>
            <a:spLocks noGrp="1"/>
          </p:cNvSpPr>
          <p:nvPr>
            <p:ph type="title"/>
          </p:nvPr>
        </p:nvSpPr>
        <p:spPr>
          <a:xfrm>
            <a:off x="762000" y="381000"/>
            <a:ext cx="7924800" cy="1143000"/>
          </a:xfrm>
        </p:spPr>
        <p:txBody>
          <a:bodyPr>
            <a:normAutofit/>
          </a:bodyPr>
          <a:lstStyle/>
          <a:p>
            <a:r>
              <a:rPr lang="en-US" sz="3600" b="1" smtClean="0">
                <a:solidFill>
                  <a:srgbClr val="000000"/>
                </a:solidFill>
              </a:rPr>
              <a:t>Toxic Popcorn</a:t>
            </a:r>
            <a:r>
              <a:rPr lang="en-US" sz="3800" b="1" smtClean="0">
                <a:solidFill>
                  <a:srgbClr val="000000"/>
                </a:solidFill>
              </a:rPr>
              <a:t/>
            </a:r>
            <a:br>
              <a:rPr lang="en-US" sz="3800" b="1" smtClean="0">
                <a:solidFill>
                  <a:srgbClr val="000000"/>
                </a:solidFill>
              </a:rPr>
            </a:br>
            <a:endParaRPr lang="en-US" sz="4000" smtClean="0">
              <a:solidFill>
                <a:srgbClr val="000000"/>
              </a:solidFill>
            </a:endParaRPr>
          </a:p>
        </p:txBody>
      </p:sp>
      <p:sp>
        <p:nvSpPr>
          <p:cNvPr id="28675" name="Content Placeholder 2"/>
          <p:cNvSpPr>
            <a:spLocks noGrp="1"/>
          </p:cNvSpPr>
          <p:nvPr>
            <p:ph idx="1"/>
          </p:nvPr>
        </p:nvSpPr>
        <p:spPr>
          <a:xfrm>
            <a:off x="457200" y="1295400"/>
            <a:ext cx="8305800" cy="4572000"/>
          </a:xfrm>
        </p:spPr>
        <p:txBody>
          <a:bodyPr>
            <a:normAutofit/>
          </a:bodyPr>
          <a:lstStyle/>
          <a:p>
            <a:pPr>
              <a:lnSpc>
                <a:spcPct val="80000"/>
              </a:lnSpc>
              <a:buFont typeface="Wingdings" pitchFamily="-72" charset="2"/>
              <a:buNone/>
            </a:pPr>
            <a:r>
              <a:rPr lang="en-US" sz="3000" b="1" smtClean="0">
                <a:solidFill>
                  <a:srgbClr val="000000"/>
                </a:solidFill>
              </a:rPr>
              <a:t>    Scenario</a:t>
            </a:r>
            <a:r>
              <a:rPr lang="en-US" b="1" smtClean="0">
                <a:solidFill>
                  <a:srgbClr val="000000"/>
                </a:solidFill>
              </a:rPr>
              <a:t> </a:t>
            </a:r>
          </a:p>
          <a:p>
            <a:pPr>
              <a:lnSpc>
                <a:spcPct val="80000"/>
              </a:lnSpc>
              <a:buFont typeface="Wingdings" pitchFamily="-72" charset="2"/>
              <a:buNone/>
            </a:pPr>
            <a:r>
              <a:rPr lang="en-US" b="1" smtClean="0">
                <a:solidFill>
                  <a:srgbClr val="000000"/>
                </a:solidFill>
              </a:rPr>
              <a:t/>
            </a:r>
            <a:br>
              <a:rPr lang="en-US" b="1" smtClean="0">
                <a:solidFill>
                  <a:srgbClr val="000000"/>
                </a:solidFill>
              </a:rPr>
            </a:br>
            <a:r>
              <a:rPr lang="en-US" sz="3000" smtClean="0">
                <a:solidFill>
                  <a:srgbClr val="000000"/>
                </a:solidFill>
              </a:rPr>
              <a:t>A can of highly toxic popcorn has contaminated a circle of approximately 4 feet in diameter.  The toxic area extends to the ceiling.  If the toxic popcorn is not transferred to a safe container for decontamination, it will contaminate the region  The popcorn is estimated to have a safe life of exactly 15 minutes before it explodes.  It’s up to you to save the day!</a:t>
            </a:r>
            <a:r>
              <a:rPr lang="en-US" sz="2700" smtClean="0">
                <a:solidFill>
                  <a:srgbClr val="000000"/>
                </a:solidFill>
              </a:rPr>
              <a:t> </a:t>
            </a:r>
          </a:p>
          <a:p>
            <a:pPr>
              <a:lnSpc>
                <a:spcPct val="80000"/>
              </a:lnSpc>
              <a:buFont typeface="Wingdings" pitchFamily="-72" charset="2"/>
              <a:buNone/>
            </a:pPr>
            <a:endParaRPr lang="en-US" sz="2000" smtClean="0">
              <a:solidFill>
                <a:srgbClr val="00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33400" y="914400"/>
            <a:ext cx="8001000" cy="5105400"/>
          </a:xfrm>
        </p:spPr>
        <p:txBody>
          <a:bodyPr>
            <a:noAutofit/>
          </a:bodyPr>
          <a:lstStyle/>
          <a:p>
            <a:pPr>
              <a:buFont typeface="Wingdings" pitchFamily="-72" charset="2"/>
              <a:buNone/>
            </a:pPr>
            <a:endParaRPr lang="en-US" sz="2400" smtClean="0">
              <a:solidFill>
                <a:srgbClr val="000000"/>
              </a:solidFill>
            </a:endParaRPr>
          </a:p>
          <a:p>
            <a:r>
              <a:rPr lang="en-US" smtClean="0"/>
              <a:t>Inside the circle you will find two cans. One (unsafe container) is half full of the toxic popcorn. The other (safe) container is available for decontamination. Find a way to collaboratively and safely transfer the toxic popcorn from the unsafe container to the safe container, using only the materials provided to you.</a:t>
            </a:r>
          </a:p>
          <a:p>
            <a:pPr algn="just">
              <a:buFont typeface="Wingdings" pitchFamily="-72" charset="2"/>
              <a:buNone/>
            </a:pPr>
            <a:endParaRPr lang="en-US" sz="3600" smtClean="0">
              <a:solidFill>
                <a:srgbClr val="000000"/>
              </a:solidFill>
            </a:endParaRPr>
          </a:p>
          <a:p>
            <a:pPr>
              <a:buFont typeface="Wingdings" pitchFamily="-72" charset="2"/>
              <a:buNone/>
            </a:pPr>
            <a:endParaRPr lang="en-US" sz="1600" smtClean="0">
              <a:solidFill>
                <a:srgbClr val="000000"/>
              </a:solidFill>
            </a:endParaRPr>
          </a:p>
        </p:txBody>
      </p:sp>
      <p:sp>
        <p:nvSpPr>
          <p:cNvPr id="4" name="Rectangle 3"/>
          <p:cNvSpPr/>
          <p:nvPr/>
        </p:nvSpPr>
        <p:spPr>
          <a:xfrm>
            <a:off x="0" y="304800"/>
            <a:ext cx="9144000" cy="579438"/>
          </a:xfrm>
          <a:prstGeom prst="rect">
            <a:avLst/>
          </a:prstGeom>
        </p:spPr>
        <p:txBody>
          <a:bodyPr>
            <a:spAutoFit/>
          </a:bodyPr>
          <a:lstStyle/>
          <a:p>
            <a:pPr marL="342900" indent="-342900" algn="ctr" fontAlgn="auto">
              <a:spcBef>
                <a:spcPct val="20000"/>
              </a:spcBef>
              <a:spcAft>
                <a:spcPts val="0"/>
              </a:spcAft>
              <a:buClr>
                <a:srgbClr val="003366"/>
              </a:buClr>
              <a:buSzPct val="75000"/>
              <a:defRPr/>
            </a:pPr>
            <a:r>
              <a:rPr lang="en-US" sz="3200" b="1" dirty="0">
                <a:solidFill>
                  <a:schemeClr val="tx1">
                    <a:lumMod val="50000"/>
                  </a:schemeClr>
                </a:solidFill>
                <a:latin typeface="+mj-lt"/>
                <a:ea typeface="+mj-ea"/>
                <a:cs typeface="+mj-cs"/>
              </a:rPr>
              <a:t>Challenge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609600" y="1066800"/>
            <a:ext cx="7924800" cy="5257800"/>
          </a:xfrm>
        </p:spPr>
        <p:txBody>
          <a:bodyPr>
            <a:normAutofit/>
          </a:bodyPr>
          <a:lstStyle/>
          <a:p>
            <a:pPr>
              <a:lnSpc>
                <a:spcPct val="80000"/>
              </a:lnSpc>
            </a:pPr>
            <a:r>
              <a:rPr lang="en-US" smtClean="0">
                <a:solidFill>
                  <a:srgbClr val="000000"/>
                </a:solidFill>
              </a:rPr>
              <a:t>No one may cross the plane of the circle with any part of the body.</a:t>
            </a:r>
          </a:p>
          <a:p>
            <a:pPr>
              <a:lnSpc>
                <a:spcPct val="80000"/>
              </a:lnSpc>
            </a:pPr>
            <a:r>
              <a:rPr lang="en-US" smtClean="0">
                <a:solidFill>
                  <a:srgbClr val="000000"/>
                </a:solidFill>
              </a:rPr>
              <a:t>Only the ropes &amp; tire tube may cross the plane of the circle. </a:t>
            </a:r>
          </a:p>
          <a:p>
            <a:pPr>
              <a:lnSpc>
                <a:spcPct val="80000"/>
              </a:lnSpc>
            </a:pPr>
            <a:r>
              <a:rPr lang="en-US" smtClean="0">
                <a:solidFill>
                  <a:srgbClr val="000000"/>
                </a:solidFill>
              </a:rPr>
              <a:t>No spills are allowed, or the popcorn will explode.</a:t>
            </a:r>
          </a:p>
          <a:p>
            <a:pPr>
              <a:lnSpc>
                <a:spcPct val="80000"/>
              </a:lnSpc>
            </a:pPr>
            <a:r>
              <a:rPr lang="en-US" smtClean="0">
                <a:solidFill>
                  <a:srgbClr val="000000"/>
                </a:solidFill>
              </a:rPr>
              <a:t>You may use only the materials provided.</a:t>
            </a:r>
          </a:p>
          <a:p>
            <a:pPr>
              <a:lnSpc>
                <a:spcPct val="80000"/>
              </a:lnSpc>
            </a:pPr>
            <a:r>
              <a:rPr lang="en-US" smtClean="0">
                <a:solidFill>
                  <a:srgbClr val="000000"/>
                </a:solidFill>
              </a:rPr>
              <a:t>The popcorn must be transferred with in 20 minutes or there will be a disaster. </a:t>
            </a:r>
            <a:endParaRPr lang="en-US" sz="3000" smtClean="0">
              <a:solidFill>
                <a:srgbClr val="000000"/>
              </a:solidFill>
            </a:endParaRPr>
          </a:p>
        </p:txBody>
      </p:sp>
      <p:sp>
        <p:nvSpPr>
          <p:cNvPr id="50179" name="Rectangle 3"/>
          <p:cNvSpPr>
            <a:spLocks noChangeArrowheads="1"/>
          </p:cNvSpPr>
          <p:nvPr/>
        </p:nvSpPr>
        <p:spPr bwMode="auto">
          <a:xfrm>
            <a:off x="0" y="304800"/>
            <a:ext cx="9144000" cy="609600"/>
          </a:xfrm>
          <a:prstGeom prst="rect">
            <a:avLst/>
          </a:prstGeom>
          <a:noFill/>
          <a:ln w="9525">
            <a:noFill/>
            <a:miter lim="800000"/>
            <a:headEnd/>
            <a:tailEnd/>
          </a:ln>
        </p:spPr>
        <p:txBody>
          <a:bodyPr>
            <a:prstTxWarp prst="textNoShape">
              <a:avLst/>
            </a:prstTxWarp>
            <a:spAutoFit/>
          </a:bodyPr>
          <a:lstStyle/>
          <a:p>
            <a:pPr marL="342900" indent="-342900" algn="ctr">
              <a:spcBef>
                <a:spcPct val="20000"/>
              </a:spcBef>
              <a:buClr>
                <a:srgbClr val="003366"/>
              </a:buClr>
              <a:buSzPct val="75000"/>
            </a:pPr>
            <a:r>
              <a:rPr lang="en-US" sz="3400" b="1">
                <a:solidFill>
                  <a:srgbClr val="000000"/>
                </a:solidFill>
                <a:latin typeface="Calibri" pitchFamily="-72" charset="0"/>
              </a:rPr>
              <a:t>Criteria</a:t>
            </a:r>
            <a:endParaRPr lang="en-US" sz="3200" b="1">
              <a:solidFill>
                <a:srgbClr val="000000"/>
              </a:solidFill>
              <a:latin typeface="Calibri" pitchFamily="-72"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01" name="Picture 2" descr="http://www.cartoonstock.com/lowres/shr0701l.jpg"/>
          <p:cNvPicPr>
            <a:picLocks noChangeAspect="1" noChangeArrowheads="1"/>
          </p:cNvPicPr>
          <p:nvPr/>
        </p:nvPicPr>
        <p:blipFill>
          <a:blip r:embed="rId3"/>
          <a:srcRect t="15022" r="195"/>
          <a:stretch>
            <a:fillRect/>
          </a:stretch>
        </p:blipFill>
        <p:spPr bwMode="auto">
          <a:xfrm>
            <a:off x="2819400" y="1066800"/>
            <a:ext cx="3810000" cy="5048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62400"/>
            <a:ext cx="8229600" cy="1143000"/>
          </a:xfrm>
        </p:spPr>
        <p:txBody>
          <a:bodyPr rtlCol="0">
            <a:normAutofit fontScale="90000"/>
          </a:bodyPr>
          <a:lstStyle/>
          <a:p>
            <a:pPr fontAlgn="auto">
              <a:spcAft>
                <a:spcPts val="0"/>
              </a:spcAft>
              <a:defRPr/>
            </a:pPr>
            <a:r>
              <a:rPr lang="en-US" dirty="0" smtClean="0">
                <a:ea typeface="+mj-ea"/>
                <a:cs typeface="+mj-cs"/>
              </a:rPr>
              <a:t>What does a 21</a:t>
            </a:r>
            <a:r>
              <a:rPr lang="en-US" baseline="30000" dirty="0" smtClean="0">
                <a:ea typeface="+mj-ea"/>
                <a:cs typeface="+mj-cs"/>
              </a:rPr>
              <a:t>st</a:t>
            </a:r>
            <a:r>
              <a:rPr lang="en-US" dirty="0" smtClean="0">
                <a:ea typeface="+mj-ea"/>
                <a:cs typeface="+mj-cs"/>
              </a:rPr>
              <a:t> Century Learning Environment need to have in order for students to…</a:t>
            </a:r>
            <a:br>
              <a:rPr lang="en-US" dirty="0" smtClean="0">
                <a:ea typeface="+mj-ea"/>
                <a:cs typeface="+mj-cs"/>
              </a:rPr>
            </a:br>
            <a:r>
              <a:rPr lang="en-US" dirty="0" smtClean="0">
                <a:ea typeface="+mj-ea"/>
                <a:cs typeface="+mj-cs"/>
              </a:rPr>
              <a:t/>
            </a:r>
            <a:br>
              <a:rPr lang="en-US" dirty="0" smtClean="0">
                <a:ea typeface="+mj-ea"/>
                <a:cs typeface="+mj-cs"/>
              </a:rPr>
            </a:br>
            <a:r>
              <a:rPr lang="en-US" dirty="0" smtClean="0">
                <a:ea typeface="+mj-ea"/>
                <a:cs typeface="+mj-cs"/>
              </a:rPr>
              <a:t>Acquire the foundation skills, specific knowledge, and competencies needed to achieve their career goals. </a:t>
            </a:r>
            <a:br>
              <a:rPr lang="en-US" dirty="0" smtClean="0">
                <a:ea typeface="+mj-ea"/>
                <a:cs typeface="+mj-cs"/>
              </a:rPr>
            </a:br>
            <a:r>
              <a:rPr lang="en-US" dirty="0" smtClean="0">
                <a:ea typeface="+mj-ea"/>
                <a:cs typeface="+mj-cs"/>
              </a:rPr>
              <a:t/>
            </a:r>
            <a:br>
              <a:rPr lang="en-US" dirty="0" smtClean="0">
                <a:ea typeface="+mj-ea"/>
                <a:cs typeface="+mj-cs"/>
              </a:rPr>
            </a:br>
            <a:r>
              <a:rPr lang="en-US" dirty="0" smtClean="0">
                <a:ea typeface="+mj-ea"/>
                <a:cs typeface="+mj-cs"/>
              </a:rPr>
              <a:t>Pair Share </a:t>
            </a:r>
            <a:br>
              <a:rPr lang="en-US" dirty="0" smtClean="0">
                <a:ea typeface="+mj-ea"/>
                <a:cs typeface="+mj-cs"/>
              </a:rPr>
            </a:br>
            <a:r>
              <a:rPr lang="en-US" dirty="0" smtClean="0">
                <a:ea typeface="+mj-ea"/>
                <a:cs typeface="+mj-cs"/>
              </a:rPr>
              <a:t/>
            </a:r>
            <a:br>
              <a:rPr lang="en-US" dirty="0" smtClean="0">
                <a:ea typeface="+mj-ea"/>
                <a:cs typeface="+mj-cs"/>
              </a:rPr>
            </a:br>
            <a:r>
              <a:rPr lang="en-US" dirty="0" smtClean="0">
                <a:ea typeface="+mj-ea"/>
                <a:cs typeface="+mj-cs"/>
              </a:rPr>
              <a:t/>
            </a:r>
            <a:br>
              <a:rPr lang="en-US" dirty="0" smtClean="0">
                <a:ea typeface="+mj-ea"/>
                <a:cs typeface="+mj-cs"/>
              </a:rPr>
            </a:br>
            <a:endParaRPr lang="en-US" dirty="0">
              <a:ea typeface="+mj-ea"/>
              <a:cs typeface="+mj-cs"/>
            </a:endParaRPr>
          </a:p>
        </p:txBody>
      </p:sp>
      <p:pic>
        <p:nvPicPr>
          <p:cNvPr id="16386" name="Picture 1" descr="C:\Documents and Settings\jhenry\Local Settings\Temporary Internet Files\Content.IE5\XJ0F0ML0\MC900349997[1].wmf"/>
          <p:cNvPicPr>
            <a:picLocks noChangeAspect="1" noChangeArrowheads="1"/>
          </p:cNvPicPr>
          <p:nvPr/>
        </p:nvPicPr>
        <p:blipFill>
          <a:blip r:embed="rId3"/>
          <a:srcRect/>
          <a:stretch>
            <a:fillRect/>
          </a:stretch>
        </p:blipFill>
        <p:spPr bwMode="auto">
          <a:xfrm>
            <a:off x="0" y="5105400"/>
            <a:ext cx="89535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TextBox 1"/>
          <p:cNvSpPr txBox="1">
            <a:spLocks noChangeArrowheads="1"/>
          </p:cNvSpPr>
          <p:nvPr/>
        </p:nvSpPr>
        <p:spPr bwMode="auto">
          <a:xfrm>
            <a:off x="0" y="0"/>
            <a:ext cx="9144000" cy="3871913"/>
          </a:xfrm>
          <a:prstGeom prst="rect">
            <a:avLst/>
          </a:prstGeom>
          <a:noFill/>
          <a:ln w="9525">
            <a:noFill/>
            <a:miter lim="800000"/>
            <a:headEnd/>
            <a:tailEnd/>
          </a:ln>
        </p:spPr>
        <p:txBody>
          <a:bodyPr>
            <a:prstTxWarp prst="textNoShape">
              <a:avLst/>
            </a:prstTxWarp>
            <a:spAutoFit/>
          </a:bodyPr>
          <a:lstStyle/>
          <a:p>
            <a:pPr algn="ctr"/>
            <a:r>
              <a:rPr lang="en-US" sz="2800" b="1">
                <a:latin typeface="Calibri" pitchFamily="-72" charset="0"/>
              </a:rPr>
              <a:t>Rising Above the Gathering Storm</a:t>
            </a:r>
          </a:p>
          <a:p>
            <a:pPr algn="ctr"/>
            <a:endParaRPr lang="en-US" sz="2800" b="1">
              <a:latin typeface="Calibri" pitchFamily="-72" charset="0"/>
            </a:endParaRPr>
          </a:p>
          <a:p>
            <a:pPr algn="ctr"/>
            <a:r>
              <a:rPr lang="en-US" sz="2800" b="1">
                <a:latin typeface="Calibri" pitchFamily="-72" charset="0"/>
              </a:rPr>
              <a:t>Energizing and Employing America for a Brighter Economic Future</a:t>
            </a:r>
          </a:p>
          <a:p>
            <a:pPr algn="ctr"/>
            <a:endParaRPr lang="en-US" sz="2800" b="1">
              <a:latin typeface="Calibri" pitchFamily="-72" charset="0"/>
            </a:endParaRPr>
          </a:p>
          <a:p>
            <a:pPr algn="ctr"/>
            <a:r>
              <a:rPr lang="en-US" sz="2400">
                <a:latin typeface="Calibri" pitchFamily="-72" charset="0"/>
              </a:rPr>
              <a:t>Committee on Prospering in the Global Economy of the 21st Century: An Agenda for American Science and Technology, National Academy of Sciences, National Academy of Engineering, Institute of Medicine </a:t>
            </a:r>
          </a:p>
          <a:p>
            <a:pPr algn="ctr"/>
            <a:endParaRPr lang="en-US">
              <a:latin typeface="Calibri" pitchFamily="-72" charset="0"/>
            </a:endParaRPr>
          </a:p>
          <a:p>
            <a:pPr algn="ctr"/>
            <a:endParaRPr lang="en-US">
              <a:latin typeface="Calibri" pitchFamily="-72" charset="0"/>
            </a:endParaRPr>
          </a:p>
        </p:txBody>
      </p:sp>
      <p:pic>
        <p:nvPicPr>
          <p:cNvPr id="53250" name="Picture 5" descr="http://globalhighered.files.wordpress.com/2010/09/napgatheringstorm.jpg"/>
          <p:cNvPicPr>
            <a:picLocks noChangeAspect="1" noChangeArrowheads="1"/>
          </p:cNvPicPr>
          <p:nvPr/>
        </p:nvPicPr>
        <p:blipFill>
          <a:blip r:embed="rId3"/>
          <a:srcRect/>
          <a:stretch>
            <a:fillRect/>
          </a:stretch>
        </p:blipFill>
        <p:spPr bwMode="auto">
          <a:xfrm>
            <a:off x="1447800" y="3352800"/>
            <a:ext cx="6861175"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533400" y="457200"/>
            <a:ext cx="8077200" cy="4149725"/>
          </a:xfrm>
          <a:prstGeom prst="rect">
            <a:avLst/>
          </a:prstGeom>
          <a:noFill/>
          <a:ln w="9525">
            <a:noFill/>
            <a:miter lim="800000"/>
            <a:headEnd/>
            <a:tailEnd/>
          </a:ln>
        </p:spPr>
        <p:txBody>
          <a:bodyPr>
            <a:spAutoFit/>
          </a:bodyPr>
          <a:lstStyle/>
          <a:p>
            <a:pPr algn="ctr" fontAlgn="auto">
              <a:spcBef>
                <a:spcPts val="0"/>
              </a:spcBef>
              <a:spcAft>
                <a:spcPts val="0"/>
              </a:spcAft>
              <a:defRPr/>
            </a:pPr>
            <a:r>
              <a:rPr lang="en-US" sz="3200" b="1" dirty="0">
                <a:latin typeface="+mj-lt"/>
                <a:ea typeface="+mn-ea"/>
                <a:cs typeface="Times New Roman" pitchFamily="18" charset="0"/>
              </a:rPr>
              <a:t>FINDINGS</a:t>
            </a:r>
          </a:p>
          <a:p>
            <a:pPr fontAlgn="auto">
              <a:spcBef>
                <a:spcPts val="0"/>
              </a:spcBef>
              <a:spcAft>
                <a:spcPts val="0"/>
              </a:spcAft>
              <a:defRPr/>
            </a:pPr>
            <a:endParaRPr lang="en-US" b="1" dirty="0">
              <a:latin typeface="+mj-lt"/>
              <a:ea typeface="+mn-ea"/>
              <a:cs typeface="+mn-cs"/>
            </a:endParaRPr>
          </a:p>
          <a:p>
            <a:pPr algn="ctr" fontAlgn="auto">
              <a:spcBef>
                <a:spcPts val="0"/>
              </a:spcBef>
              <a:spcAft>
                <a:spcPts val="0"/>
              </a:spcAft>
              <a:defRPr/>
            </a:pPr>
            <a:r>
              <a:rPr lang="en-US" sz="2800" dirty="0">
                <a:latin typeface="+mj-lt"/>
                <a:ea typeface="+mn-ea"/>
                <a:cs typeface="Times New Roman" pitchFamily="18" charset="0"/>
              </a:rPr>
              <a:t>Having reviewed trends in the United States and abroad, the committee is deeply concerned that the scientific and technological building blocks critical to our economic leadership are eroding at a time when many other </a:t>
            </a:r>
          </a:p>
          <a:p>
            <a:pPr algn="ctr" fontAlgn="auto">
              <a:spcBef>
                <a:spcPts val="0"/>
              </a:spcBef>
              <a:spcAft>
                <a:spcPts val="0"/>
              </a:spcAft>
              <a:defRPr/>
            </a:pPr>
            <a:r>
              <a:rPr lang="en-US" sz="2800" dirty="0">
                <a:latin typeface="+mj-lt"/>
                <a:ea typeface="+mn-ea"/>
                <a:cs typeface="Times New Roman" pitchFamily="18" charset="0"/>
              </a:rPr>
              <a:t>nations are gathering strength.</a:t>
            </a:r>
            <a:endParaRPr lang="en-US" sz="3200" dirty="0">
              <a:latin typeface="+mj-lt"/>
              <a:ea typeface="+mn-ea"/>
              <a:cs typeface="Times New Roman" pitchFamily="18" charset="0"/>
            </a:endParaRPr>
          </a:p>
          <a:p>
            <a:pPr algn="ctr" fontAlgn="auto">
              <a:spcBef>
                <a:spcPts val="0"/>
              </a:spcBef>
              <a:spcAft>
                <a:spcPts val="0"/>
              </a:spcAft>
              <a:defRPr/>
            </a:pPr>
            <a:r>
              <a:rPr lang="en-US" sz="1600" dirty="0">
                <a:latin typeface="Calibri" pitchFamily="34" charset="0"/>
                <a:ea typeface="+mn-ea"/>
                <a:cs typeface="+mn-cs"/>
              </a:rPr>
              <a:t/>
            </a:r>
            <a:br>
              <a:rPr lang="en-US" sz="1600" dirty="0">
                <a:latin typeface="Calibri" pitchFamily="34" charset="0"/>
                <a:ea typeface="+mn-ea"/>
                <a:cs typeface="+mn-cs"/>
              </a:rPr>
            </a:br>
            <a:endParaRPr lang="en-US" sz="1600" b="1" dirty="0">
              <a:latin typeface="Calibri" pitchFamily="34" charset="0"/>
              <a:ea typeface="+mn-ea"/>
              <a:cs typeface="+mn-cs"/>
            </a:endParaRPr>
          </a:p>
          <a:p>
            <a:pPr fontAlgn="auto">
              <a:spcBef>
                <a:spcPts val="0"/>
              </a:spcBef>
              <a:spcAft>
                <a:spcPts val="0"/>
              </a:spcAft>
              <a:defRPr/>
            </a:pPr>
            <a:endParaRPr lang="en-US" sz="1600" dirty="0">
              <a:latin typeface="Calibri" pitchFamily="34" charset="0"/>
              <a:ea typeface="+mn-ea"/>
              <a:cs typeface="+mn-cs"/>
            </a:endParaRPr>
          </a:p>
        </p:txBody>
      </p:sp>
      <p:pic>
        <p:nvPicPr>
          <p:cNvPr id="55298" name="Picture 6" descr="http://techknow.web.officelive.com/images/STEM.jpg"/>
          <p:cNvPicPr>
            <a:picLocks noChangeAspect="1" noChangeArrowheads="1"/>
          </p:cNvPicPr>
          <p:nvPr/>
        </p:nvPicPr>
        <p:blipFill>
          <a:blip r:embed="rId3"/>
          <a:srcRect/>
          <a:stretch>
            <a:fillRect/>
          </a:stretch>
        </p:blipFill>
        <p:spPr bwMode="auto">
          <a:xfrm>
            <a:off x="3276600" y="4292600"/>
            <a:ext cx="2720975" cy="256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a:xfrm>
            <a:off x="762000" y="0"/>
            <a:ext cx="7924800" cy="1143000"/>
          </a:xfrm>
        </p:spPr>
        <p:txBody>
          <a:bodyPr rtlCol="0">
            <a:normAutofit/>
          </a:bodyPr>
          <a:lstStyle/>
          <a:p>
            <a:pPr fontAlgn="auto">
              <a:spcAft>
                <a:spcPts val="0"/>
              </a:spcAft>
              <a:defRPr/>
            </a:pPr>
            <a:r>
              <a:rPr lang="en-US" sz="3200" b="1" dirty="0" smtClean="0">
                <a:solidFill>
                  <a:schemeClr val="tx1">
                    <a:lumMod val="50000"/>
                  </a:schemeClr>
                </a:solidFill>
                <a:latin typeface="Arial" pitchFamily="34" charset="0"/>
                <a:ea typeface="+mj-ea"/>
                <a:cs typeface="Arial" pitchFamily="34" charset="0"/>
              </a:rPr>
              <a:t>Why 21</a:t>
            </a:r>
            <a:r>
              <a:rPr lang="en-US" sz="3200" b="1" baseline="30000" dirty="0" smtClean="0">
                <a:solidFill>
                  <a:schemeClr val="tx1">
                    <a:lumMod val="50000"/>
                  </a:schemeClr>
                </a:solidFill>
                <a:latin typeface="Arial" pitchFamily="34" charset="0"/>
                <a:ea typeface="+mj-ea"/>
                <a:cs typeface="Arial" pitchFamily="34" charset="0"/>
              </a:rPr>
              <a:t>st</a:t>
            </a:r>
            <a:r>
              <a:rPr lang="en-US" sz="3200" b="1" dirty="0" smtClean="0">
                <a:solidFill>
                  <a:schemeClr val="tx1">
                    <a:lumMod val="50000"/>
                  </a:schemeClr>
                </a:solidFill>
                <a:latin typeface="Arial" pitchFamily="34" charset="0"/>
                <a:ea typeface="+mj-ea"/>
                <a:cs typeface="Arial" pitchFamily="34" charset="0"/>
              </a:rPr>
              <a:t> Century Skills and PBL?</a:t>
            </a:r>
            <a:endParaRPr lang="en-US" sz="3200" dirty="0" smtClean="0">
              <a:solidFill>
                <a:schemeClr val="tx1">
                  <a:lumMod val="50000"/>
                </a:schemeClr>
              </a:solidFill>
              <a:latin typeface="Palatino Linotype" pitchFamily="18" charset="0"/>
              <a:ea typeface="+mj-ea"/>
              <a:cs typeface="+mj-cs"/>
            </a:endParaRPr>
          </a:p>
        </p:txBody>
      </p:sp>
      <p:sp>
        <p:nvSpPr>
          <p:cNvPr id="3" name="Content Placeholder 2"/>
          <p:cNvSpPr>
            <a:spLocks noGrp="1"/>
          </p:cNvSpPr>
          <p:nvPr>
            <p:ph idx="1"/>
          </p:nvPr>
        </p:nvSpPr>
        <p:spPr>
          <a:xfrm>
            <a:off x="304800" y="1371600"/>
            <a:ext cx="8153400" cy="3724275"/>
          </a:xfrm>
        </p:spPr>
        <p:txBody>
          <a:bodyPr>
            <a:normAutofit/>
          </a:bodyPr>
          <a:lstStyle/>
          <a:p>
            <a:pPr marL="365125" indent="-255588">
              <a:lnSpc>
                <a:spcPct val="80000"/>
              </a:lnSpc>
            </a:pPr>
            <a:r>
              <a:rPr lang="en-US" sz="2700" smtClean="0">
                <a:solidFill>
                  <a:srgbClr val="000000"/>
                </a:solidFill>
              </a:rPr>
              <a:t>In the US only 15% of the undergraduates receive their degrees in natural sciences or engineering.  </a:t>
            </a:r>
          </a:p>
          <a:p>
            <a:pPr marL="365125" indent="-255588">
              <a:lnSpc>
                <a:spcPct val="80000"/>
              </a:lnSpc>
              <a:buFont typeface="Wingdings" pitchFamily="-72" charset="2"/>
              <a:buNone/>
            </a:pPr>
            <a:endParaRPr lang="en-US" sz="2700" smtClean="0">
              <a:solidFill>
                <a:srgbClr val="000000"/>
              </a:solidFill>
            </a:endParaRPr>
          </a:p>
          <a:p>
            <a:pPr marL="365125" indent="-255588">
              <a:lnSpc>
                <a:spcPct val="80000"/>
              </a:lnSpc>
            </a:pPr>
            <a:r>
              <a:rPr lang="en-US" sz="2700" smtClean="0">
                <a:solidFill>
                  <a:srgbClr val="000000"/>
                </a:solidFill>
              </a:rPr>
              <a:t>Past 3 years alone, China &amp; India have doubled production of 3- and 4-year degrees in engineering, computers science and IT, while the US production of engineers is stagnant and CS and IT have doubled.</a:t>
            </a:r>
            <a:endParaRPr lang="en-US" sz="2700" smtClean="0">
              <a:solidFill>
                <a:srgbClr val="000000"/>
              </a:solidFill>
              <a:latin typeface="Palatino Linotype" charset="0"/>
            </a:endParaRPr>
          </a:p>
          <a:p>
            <a:pPr marL="365125" indent="-255588">
              <a:lnSpc>
                <a:spcPct val="80000"/>
              </a:lnSpc>
            </a:pPr>
            <a:endParaRPr lang="en-US" sz="2700" smtClean="0">
              <a:solidFill>
                <a:srgbClr val="000000"/>
              </a:solidFill>
              <a:latin typeface="Palatino Linotype" charset="0"/>
            </a:endParaRPr>
          </a:p>
          <a:p>
            <a:pPr marL="365125" indent="-255588" algn="ctr">
              <a:lnSpc>
                <a:spcPct val="80000"/>
              </a:lnSpc>
              <a:buFont typeface="Arial" pitchFamily="-72" charset="0"/>
              <a:buNone/>
            </a:pPr>
            <a:r>
              <a:rPr lang="en-US" sz="2700" smtClean="0">
                <a:solidFill>
                  <a:srgbClr val="000000"/>
                </a:solidFill>
                <a:latin typeface="Palatino Linotype" charset="0"/>
              </a:rPr>
              <a:t> </a:t>
            </a:r>
          </a:p>
          <a:p>
            <a:pPr marL="365125" indent="-255588">
              <a:lnSpc>
                <a:spcPct val="80000"/>
              </a:lnSpc>
            </a:pPr>
            <a:endParaRPr lang="en-US" sz="2700" smtClean="0">
              <a:solidFill>
                <a:srgbClr val="000000"/>
              </a:solidFill>
            </a:endParaRPr>
          </a:p>
        </p:txBody>
      </p:sp>
      <p:pic>
        <p:nvPicPr>
          <p:cNvPr id="57347" name="Picture 1" descr="C:\Documents and Settings\jhenry\Local Settings\Temporary Internet Files\Content.IE5\M0C87O2S\MC900441886[1].wmf"/>
          <p:cNvPicPr>
            <a:picLocks noChangeAspect="1" noChangeArrowheads="1"/>
          </p:cNvPicPr>
          <p:nvPr/>
        </p:nvPicPr>
        <p:blipFill>
          <a:blip r:embed="rId3"/>
          <a:srcRect/>
          <a:stretch>
            <a:fillRect/>
          </a:stretch>
        </p:blipFill>
        <p:spPr bwMode="auto">
          <a:xfrm>
            <a:off x="3657600" y="4495800"/>
            <a:ext cx="2200275" cy="1768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762000" y="0"/>
            <a:ext cx="7924800" cy="1143000"/>
          </a:xfrm>
        </p:spPr>
        <p:txBody>
          <a:bodyPr rtlCol="0">
            <a:normAutofit/>
          </a:bodyPr>
          <a:lstStyle/>
          <a:p>
            <a:pPr fontAlgn="auto">
              <a:spcAft>
                <a:spcPts val="0"/>
              </a:spcAft>
              <a:defRPr/>
            </a:pPr>
            <a:r>
              <a:rPr lang="en-US" sz="3200" b="1" dirty="0" smtClean="0">
                <a:solidFill>
                  <a:schemeClr val="tx1">
                    <a:lumMod val="50000"/>
                  </a:schemeClr>
                </a:solidFill>
                <a:latin typeface="Arial" pitchFamily="34" charset="0"/>
                <a:ea typeface="+mj-ea"/>
                <a:cs typeface="Arial" pitchFamily="34" charset="0"/>
              </a:rPr>
              <a:t>Why 21</a:t>
            </a:r>
            <a:r>
              <a:rPr lang="en-US" sz="3200" b="1" baseline="30000" dirty="0" smtClean="0">
                <a:solidFill>
                  <a:schemeClr val="tx1">
                    <a:lumMod val="50000"/>
                  </a:schemeClr>
                </a:solidFill>
                <a:latin typeface="Arial" pitchFamily="34" charset="0"/>
                <a:ea typeface="+mj-ea"/>
                <a:cs typeface="Arial" pitchFamily="34" charset="0"/>
              </a:rPr>
              <a:t>st</a:t>
            </a:r>
            <a:r>
              <a:rPr lang="en-US" sz="3200" b="1" dirty="0" smtClean="0">
                <a:solidFill>
                  <a:schemeClr val="tx1">
                    <a:lumMod val="50000"/>
                  </a:schemeClr>
                </a:solidFill>
                <a:latin typeface="Arial" pitchFamily="34" charset="0"/>
                <a:ea typeface="+mj-ea"/>
                <a:cs typeface="Arial" pitchFamily="34" charset="0"/>
              </a:rPr>
              <a:t> Century Skills and PBL?</a:t>
            </a:r>
            <a:endParaRPr lang="en-US" sz="3200" dirty="0" smtClean="0">
              <a:solidFill>
                <a:schemeClr val="tx1">
                  <a:lumMod val="50000"/>
                </a:schemeClr>
              </a:solidFill>
              <a:latin typeface="Palatino Linotype" pitchFamily="18" charset="0"/>
              <a:ea typeface="+mj-ea"/>
              <a:cs typeface="+mj-cs"/>
            </a:endParaRPr>
          </a:p>
        </p:txBody>
      </p:sp>
      <p:sp>
        <p:nvSpPr>
          <p:cNvPr id="18435" name="Content Placeholder 2"/>
          <p:cNvSpPr>
            <a:spLocks noGrp="1"/>
          </p:cNvSpPr>
          <p:nvPr>
            <p:ph idx="1"/>
          </p:nvPr>
        </p:nvSpPr>
        <p:spPr>
          <a:xfrm>
            <a:off x="304800" y="1295400"/>
            <a:ext cx="8839200" cy="3724275"/>
          </a:xfrm>
        </p:spPr>
        <p:txBody>
          <a:bodyPr>
            <a:normAutofit/>
          </a:bodyPr>
          <a:lstStyle/>
          <a:p>
            <a:pPr marL="365125" indent="-255588"/>
            <a:r>
              <a:rPr lang="en-US" sz="3000" smtClean="0">
                <a:solidFill>
                  <a:srgbClr val="000000"/>
                </a:solidFill>
              </a:rPr>
              <a:t>In 2003, US 15 years olds ranked 24</a:t>
            </a:r>
            <a:r>
              <a:rPr lang="en-US" sz="3000" baseline="30000" smtClean="0">
                <a:solidFill>
                  <a:srgbClr val="000000"/>
                </a:solidFill>
              </a:rPr>
              <a:t>th</a:t>
            </a:r>
            <a:r>
              <a:rPr lang="en-US" sz="3000" smtClean="0">
                <a:solidFill>
                  <a:srgbClr val="000000"/>
                </a:solidFill>
              </a:rPr>
              <a:t> out of 40 countries that participated in an exam that assessed students abilities to apply mathematical concepts to real world problems</a:t>
            </a:r>
          </a:p>
          <a:p>
            <a:pPr marL="365125" indent="-255588">
              <a:buFont typeface="Wingdings" pitchFamily="-72" charset="2"/>
              <a:buNone/>
            </a:pPr>
            <a:endParaRPr lang="en-US" sz="3000" smtClean="0">
              <a:solidFill>
                <a:srgbClr val="000000"/>
              </a:solidFill>
            </a:endParaRPr>
          </a:p>
          <a:p>
            <a:pPr marL="365125" indent="-255588"/>
            <a:r>
              <a:rPr lang="en-US" sz="3000" smtClean="0">
                <a:solidFill>
                  <a:srgbClr val="000000"/>
                </a:solidFill>
              </a:rPr>
              <a:t>56% of engineering PhDs in the US are awarded to foreign-born students.</a:t>
            </a:r>
            <a:endParaRPr lang="en-US" sz="3000" smtClean="0">
              <a:solidFill>
                <a:srgbClr val="000000"/>
              </a:solidFill>
              <a:latin typeface="Palatino Linotype" charset="0"/>
            </a:endParaRPr>
          </a:p>
          <a:p>
            <a:pPr marL="365125" indent="-255588"/>
            <a:endParaRPr lang="en-US" sz="3000" smtClean="0">
              <a:solidFill>
                <a:srgbClr val="000000"/>
              </a:solidFill>
              <a:latin typeface="Palatino Linotype" charset="0"/>
            </a:endParaRPr>
          </a:p>
          <a:p>
            <a:pPr marL="365125" indent="-255588" algn="ctr">
              <a:buFont typeface="Arial" pitchFamily="-72" charset="0"/>
              <a:buNone/>
            </a:pPr>
            <a:endParaRPr lang="en-US" sz="3000" smtClean="0">
              <a:solidFill>
                <a:srgbClr val="000000"/>
              </a:solidFill>
              <a:latin typeface="Palatino Linotype" charset="0"/>
            </a:endParaRPr>
          </a:p>
        </p:txBody>
      </p:sp>
      <p:pic>
        <p:nvPicPr>
          <p:cNvPr id="59395" name="Picture 2" descr="http://sitemaker.umich.edu/sphpartners/files/jobs_pic.jpg"/>
          <p:cNvPicPr>
            <a:picLocks noChangeAspect="1" noChangeArrowheads="1"/>
          </p:cNvPicPr>
          <p:nvPr/>
        </p:nvPicPr>
        <p:blipFill>
          <a:blip r:embed="rId3"/>
          <a:srcRect/>
          <a:stretch>
            <a:fillRect/>
          </a:stretch>
        </p:blipFill>
        <p:spPr bwMode="auto">
          <a:xfrm>
            <a:off x="5867400" y="4419600"/>
            <a:ext cx="2895600" cy="214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762000" y="0"/>
            <a:ext cx="7924800" cy="1143000"/>
          </a:xfrm>
        </p:spPr>
        <p:txBody>
          <a:bodyPr rtlCol="0">
            <a:normAutofit/>
          </a:bodyPr>
          <a:lstStyle/>
          <a:p>
            <a:pPr fontAlgn="auto">
              <a:spcAft>
                <a:spcPts val="0"/>
              </a:spcAft>
              <a:defRPr/>
            </a:pPr>
            <a:r>
              <a:rPr lang="en-US" sz="3200" b="1" dirty="0" smtClean="0">
                <a:solidFill>
                  <a:schemeClr val="tx1">
                    <a:lumMod val="50000"/>
                  </a:schemeClr>
                </a:solidFill>
                <a:latin typeface="Arial" pitchFamily="34" charset="0"/>
                <a:ea typeface="+mj-ea"/>
                <a:cs typeface="Arial" pitchFamily="34" charset="0"/>
              </a:rPr>
              <a:t>Why 21</a:t>
            </a:r>
            <a:r>
              <a:rPr lang="en-US" sz="3200" b="1" baseline="30000" dirty="0" smtClean="0">
                <a:solidFill>
                  <a:schemeClr val="tx1">
                    <a:lumMod val="50000"/>
                  </a:schemeClr>
                </a:solidFill>
                <a:latin typeface="Arial" pitchFamily="34" charset="0"/>
                <a:ea typeface="+mj-ea"/>
                <a:cs typeface="Arial" pitchFamily="34" charset="0"/>
              </a:rPr>
              <a:t>st</a:t>
            </a:r>
            <a:r>
              <a:rPr lang="en-US" sz="3200" b="1" dirty="0" smtClean="0">
                <a:solidFill>
                  <a:schemeClr val="tx1">
                    <a:lumMod val="50000"/>
                  </a:schemeClr>
                </a:solidFill>
                <a:latin typeface="Arial" pitchFamily="34" charset="0"/>
                <a:ea typeface="+mj-ea"/>
                <a:cs typeface="Arial" pitchFamily="34" charset="0"/>
              </a:rPr>
              <a:t> Century Skills and PBL?</a:t>
            </a:r>
            <a:endParaRPr lang="en-US" sz="3200" dirty="0" smtClean="0">
              <a:solidFill>
                <a:schemeClr val="tx1">
                  <a:lumMod val="50000"/>
                </a:schemeClr>
              </a:solidFill>
              <a:latin typeface="Palatino Linotype" pitchFamily="18" charset="0"/>
              <a:ea typeface="+mj-ea"/>
              <a:cs typeface="+mj-cs"/>
            </a:endParaRPr>
          </a:p>
        </p:txBody>
      </p:sp>
      <p:sp>
        <p:nvSpPr>
          <p:cNvPr id="19459" name="Content Placeholder 2"/>
          <p:cNvSpPr>
            <a:spLocks noGrp="1"/>
          </p:cNvSpPr>
          <p:nvPr>
            <p:ph idx="1"/>
          </p:nvPr>
        </p:nvSpPr>
        <p:spPr>
          <a:xfrm>
            <a:off x="381000" y="1371600"/>
            <a:ext cx="8458200" cy="3724275"/>
          </a:xfrm>
        </p:spPr>
        <p:txBody>
          <a:bodyPr>
            <a:normAutofit/>
          </a:bodyPr>
          <a:lstStyle/>
          <a:p>
            <a:r>
              <a:rPr lang="en-US" sz="2700" smtClean="0">
                <a:solidFill>
                  <a:srgbClr val="000000"/>
                </a:solidFill>
                <a:ea typeface="Arial" pitchFamily="-72" charset="0"/>
                <a:cs typeface="Arial" pitchFamily="-72" charset="0"/>
              </a:rPr>
              <a:t>Although US fourth graders score well against international competition, they fall near the bottom or dead last by 12th grade in Mathematics and Science, respectively.</a:t>
            </a:r>
          </a:p>
          <a:p>
            <a:pPr>
              <a:buFont typeface="Wingdings" pitchFamily="-72" charset="2"/>
              <a:buNone/>
            </a:pPr>
            <a:endParaRPr lang="en-US" sz="2700" smtClean="0">
              <a:solidFill>
                <a:srgbClr val="000000"/>
              </a:solidFill>
              <a:ea typeface="Arial" pitchFamily="-72" charset="0"/>
              <a:cs typeface="Arial" pitchFamily="-72" charset="0"/>
            </a:endParaRPr>
          </a:p>
          <a:p>
            <a:r>
              <a:rPr lang="en-US" sz="2700" smtClean="0">
                <a:solidFill>
                  <a:srgbClr val="000000"/>
                </a:solidFill>
              </a:rPr>
              <a:t> </a:t>
            </a:r>
            <a:r>
              <a:rPr lang="en-US" sz="2700" smtClean="0">
                <a:solidFill>
                  <a:srgbClr val="000000"/>
                </a:solidFill>
                <a:ea typeface="Arial" pitchFamily="-72" charset="0"/>
                <a:cs typeface="Arial" pitchFamily="-72" charset="0"/>
              </a:rPr>
              <a:t>In 2004 chemical companies closed 70 facilities in the United States and have tagged 40 more for shutdown.  Of 120 new chemical plants around the world 1 will be in the United States. 50 will be in China.</a:t>
            </a:r>
            <a:endParaRPr lang="en-US" sz="2700" smtClean="0">
              <a:solidFill>
                <a:srgbClr val="000000"/>
              </a:solidFill>
              <a:latin typeface="Palatino Linotype"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3489" name="Picture 2" descr="http://www.pollsb.com/photos/o/22149-failing_economy.jpg"/>
          <p:cNvPicPr>
            <a:picLocks noChangeAspect="1" noChangeArrowheads="1"/>
          </p:cNvPicPr>
          <p:nvPr/>
        </p:nvPicPr>
        <p:blipFill>
          <a:blip r:embed="rId3"/>
          <a:srcRect t="14555"/>
          <a:stretch>
            <a:fillRect/>
          </a:stretch>
        </p:blipFill>
        <p:spPr bwMode="auto">
          <a:xfrm>
            <a:off x="1676400" y="609600"/>
            <a:ext cx="5867400" cy="5335588"/>
          </a:xfrm>
          <a:prstGeom prst="rect">
            <a:avLst/>
          </a:prstGeom>
          <a:noFill/>
          <a:ln w="9525">
            <a:noFill/>
            <a:miter lim="800000"/>
            <a:headEnd/>
            <a:tailEnd/>
          </a:ln>
        </p:spPr>
      </p:pic>
      <p:sp>
        <p:nvSpPr>
          <p:cNvPr id="63490" name="TextBox 4"/>
          <p:cNvSpPr txBox="1">
            <a:spLocks noChangeArrowheads="1"/>
          </p:cNvSpPr>
          <p:nvPr/>
        </p:nvSpPr>
        <p:spPr bwMode="auto">
          <a:xfrm>
            <a:off x="5181600" y="1600200"/>
            <a:ext cx="1676400" cy="304800"/>
          </a:xfrm>
          <a:prstGeom prst="rect">
            <a:avLst/>
          </a:prstGeom>
          <a:solidFill>
            <a:schemeClr val="bg1"/>
          </a:solidFill>
          <a:ln w="9525">
            <a:noFill/>
            <a:miter lim="800000"/>
            <a:headEnd/>
            <a:tailEnd/>
          </a:ln>
        </p:spPr>
        <p:txBody>
          <a:bodyPr>
            <a:prstTxWarp prst="textNoShape">
              <a:avLst/>
            </a:prstTxWarp>
            <a:spAutoFit/>
          </a:bodyPr>
          <a:lstStyle/>
          <a:p>
            <a:pPr algn="ctr"/>
            <a:r>
              <a:rPr lang="en-US" sz="1400">
                <a:latin typeface="Calibri" pitchFamily="-72" charset="0"/>
              </a:rPr>
              <a:t>21</a:t>
            </a:r>
            <a:r>
              <a:rPr lang="en-US" sz="1400" baseline="30000">
                <a:latin typeface="Calibri" pitchFamily="-72" charset="0"/>
              </a:rPr>
              <a:t>st</a:t>
            </a:r>
            <a:r>
              <a:rPr lang="en-US" sz="1400">
                <a:latin typeface="Calibri" pitchFamily="-72" charset="0"/>
              </a:rPr>
              <a:t> Century Skills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Rectangle 1"/>
          <p:cNvSpPr>
            <a:spLocks noChangeArrowheads="1"/>
          </p:cNvSpPr>
          <p:nvPr/>
        </p:nvSpPr>
        <p:spPr bwMode="auto">
          <a:xfrm>
            <a:off x="4572000" y="6057900"/>
            <a:ext cx="4572000" cy="792163"/>
          </a:xfrm>
          <a:prstGeom prst="rect">
            <a:avLst/>
          </a:prstGeom>
          <a:noFill/>
          <a:ln w="9525">
            <a:noFill/>
            <a:miter lim="800000"/>
            <a:headEnd/>
            <a:tailEnd/>
          </a:ln>
        </p:spPr>
        <p:txBody>
          <a:bodyPr>
            <a:prstTxWarp prst="textNoShape">
              <a:avLst/>
            </a:prstTxWarp>
            <a:spAutoFit/>
          </a:bodyPr>
          <a:lstStyle/>
          <a:p>
            <a:pPr algn="ctr"/>
            <a:r>
              <a:rPr lang="en-US" b="1">
                <a:latin typeface="Engravers MT" pitchFamily="-72" charset="0"/>
              </a:rPr>
              <a:t>Planting green jobs</a:t>
            </a:r>
          </a:p>
          <a:p>
            <a:pPr algn="ctr"/>
            <a:r>
              <a:rPr lang="en-US" sz="1400" b="1">
                <a:latin typeface="Calibri" pitchFamily="-72" charset="0"/>
              </a:rPr>
              <a:t>Businesses, ventures and proposals that could help satisfy new renewable energy requirements </a:t>
            </a:r>
          </a:p>
        </p:txBody>
      </p:sp>
      <p:sp>
        <p:nvSpPr>
          <p:cNvPr id="65538" name="TextBox 2"/>
          <p:cNvSpPr txBox="1">
            <a:spLocks noChangeArrowheads="1"/>
          </p:cNvSpPr>
          <p:nvPr/>
        </p:nvSpPr>
        <p:spPr bwMode="auto">
          <a:xfrm>
            <a:off x="2362200" y="304800"/>
            <a:ext cx="3810000" cy="1069975"/>
          </a:xfrm>
          <a:prstGeom prst="rect">
            <a:avLst/>
          </a:prstGeom>
          <a:noFill/>
          <a:ln w="9525">
            <a:noFill/>
            <a:miter lim="800000"/>
            <a:headEnd/>
            <a:tailEnd/>
          </a:ln>
        </p:spPr>
        <p:txBody>
          <a:bodyPr>
            <a:prstTxWarp prst="textNoShape">
              <a:avLst/>
            </a:prstTxWarp>
            <a:spAutoFit/>
          </a:bodyPr>
          <a:lstStyle/>
          <a:p>
            <a:pPr algn="ctr"/>
            <a:r>
              <a:rPr lang="en-US" sz="1600">
                <a:latin typeface="Engravers MT" pitchFamily="-72" charset="0"/>
              </a:rPr>
              <a:t>The Role of the Government in Advancing the Green Economy</a:t>
            </a:r>
          </a:p>
        </p:txBody>
      </p:sp>
      <p:sp>
        <p:nvSpPr>
          <p:cNvPr id="65539" name="Rectangle 3"/>
          <p:cNvSpPr>
            <a:spLocks noChangeArrowheads="1"/>
          </p:cNvSpPr>
          <p:nvPr/>
        </p:nvSpPr>
        <p:spPr bwMode="auto">
          <a:xfrm rot="907786">
            <a:off x="5527675" y="468313"/>
            <a:ext cx="3646488" cy="366712"/>
          </a:xfrm>
          <a:prstGeom prst="rect">
            <a:avLst/>
          </a:prstGeom>
          <a:noFill/>
          <a:ln w="9525">
            <a:noFill/>
            <a:miter lim="800000"/>
            <a:headEnd/>
            <a:tailEnd/>
          </a:ln>
        </p:spPr>
        <p:txBody>
          <a:bodyPr wrap="none">
            <a:prstTxWarp prst="textNoShape">
              <a:avLst/>
            </a:prstTxWarp>
            <a:spAutoFit/>
          </a:bodyPr>
          <a:lstStyle/>
          <a:p>
            <a:r>
              <a:rPr lang="en-US" b="1">
                <a:latin typeface="Calibri" pitchFamily="-72" charset="0"/>
              </a:rPr>
              <a:t>The Best Way To Create 'Green' Jobs</a:t>
            </a:r>
          </a:p>
        </p:txBody>
      </p:sp>
      <p:sp>
        <p:nvSpPr>
          <p:cNvPr id="65540" name="TextBox 13"/>
          <p:cNvSpPr txBox="1">
            <a:spLocks noChangeArrowheads="1"/>
          </p:cNvSpPr>
          <p:nvPr/>
        </p:nvSpPr>
        <p:spPr bwMode="auto">
          <a:xfrm rot="-1485551">
            <a:off x="-25400" y="4987925"/>
            <a:ext cx="4724400" cy="915988"/>
          </a:xfrm>
          <a:prstGeom prst="rect">
            <a:avLst/>
          </a:prstGeom>
          <a:noFill/>
          <a:ln w="9525">
            <a:noFill/>
            <a:miter lim="800000"/>
            <a:headEnd/>
            <a:tailEnd/>
          </a:ln>
        </p:spPr>
        <p:txBody>
          <a:bodyPr>
            <a:prstTxWarp prst="textNoShape">
              <a:avLst/>
            </a:prstTxWarp>
            <a:spAutoFit/>
          </a:bodyPr>
          <a:lstStyle/>
          <a:p>
            <a:pPr algn="ctr"/>
            <a:r>
              <a:rPr lang="en-US">
                <a:latin typeface="Britannic Bold" pitchFamily="-72" charset="0"/>
              </a:rPr>
              <a:t>"Going Green" is no longer just a slogan for many global companies, it's becoming a strategic imperative.</a:t>
            </a:r>
          </a:p>
        </p:txBody>
      </p:sp>
      <p:pic>
        <p:nvPicPr>
          <p:cNvPr id="65541" name="Picture 5"/>
          <p:cNvPicPr>
            <a:picLocks noChangeAspect="1" noChangeArrowheads="1"/>
          </p:cNvPicPr>
          <p:nvPr/>
        </p:nvPicPr>
        <p:blipFill>
          <a:blip r:embed="rId3"/>
          <a:srcRect l="10625" t="24001" r="61955" b="66629"/>
          <a:stretch>
            <a:fillRect/>
          </a:stretch>
        </p:blipFill>
        <p:spPr bwMode="auto">
          <a:xfrm rot="-1561052">
            <a:off x="6008688" y="4778375"/>
            <a:ext cx="2820987" cy="603250"/>
          </a:xfrm>
          <a:prstGeom prst="rect">
            <a:avLst/>
          </a:prstGeom>
          <a:noFill/>
          <a:ln w="9525">
            <a:noFill/>
            <a:miter lim="800000"/>
            <a:headEnd/>
            <a:tailEnd/>
          </a:ln>
        </p:spPr>
      </p:pic>
      <p:sp>
        <p:nvSpPr>
          <p:cNvPr id="65542" name="Rectangle 6"/>
          <p:cNvSpPr>
            <a:spLocks noChangeArrowheads="1"/>
          </p:cNvSpPr>
          <p:nvPr/>
        </p:nvSpPr>
        <p:spPr bwMode="auto">
          <a:xfrm rot="2264336">
            <a:off x="6076950" y="1852613"/>
            <a:ext cx="3627438" cy="366712"/>
          </a:xfrm>
          <a:prstGeom prst="rect">
            <a:avLst/>
          </a:prstGeom>
          <a:noFill/>
          <a:ln w="9525">
            <a:noFill/>
            <a:miter lim="800000"/>
            <a:headEnd/>
            <a:tailEnd/>
          </a:ln>
        </p:spPr>
        <p:txBody>
          <a:bodyPr wrap="none">
            <a:prstTxWarp prst="textNoShape">
              <a:avLst/>
            </a:prstTxWarp>
            <a:spAutoFit/>
          </a:bodyPr>
          <a:lstStyle/>
          <a:p>
            <a:r>
              <a:rPr lang="en-US" b="1">
                <a:latin typeface="Franklin Gothic Medium Cond" charset="0"/>
              </a:rPr>
              <a:t>2009 Legislation on Green Jobs</a:t>
            </a:r>
          </a:p>
        </p:txBody>
      </p:sp>
      <p:sp>
        <p:nvSpPr>
          <p:cNvPr id="65543" name="Rectangle 7"/>
          <p:cNvSpPr>
            <a:spLocks noChangeArrowheads="1"/>
          </p:cNvSpPr>
          <p:nvPr/>
        </p:nvSpPr>
        <p:spPr bwMode="auto">
          <a:xfrm rot="-1020804">
            <a:off x="3894138" y="2135188"/>
            <a:ext cx="3300412" cy="1069975"/>
          </a:xfrm>
          <a:prstGeom prst="rect">
            <a:avLst/>
          </a:prstGeom>
          <a:noFill/>
          <a:ln w="9525">
            <a:noFill/>
            <a:miter lim="800000"/>
            <a:headEnd/>
            <a:tailEnd/>
          </a:ln>
        </p:spPr>
        <p:txBody>
          <a:bodyPr>
            <a:prstTxWarp prst="textNoShape">
              <a:avLst/>
            </a:prstTxWarp>
            <a:spAutoFit/>
          </a:bodyPr>
          <a:lstStyle/>
          <a:p>
            <a:pPr algn="ctr"/>
            <a:r>
              <a:rPr lang="en-US" sz="1600">
                <a:latin typeface="Algerian" charset="0"/>
              </a:rPr>
              <a:t>The Vital Role of COMMUNITY COLLEGES in Building</a:t>
            </a:r>
          </a:p>
          <a:p>
            <a:pPr algn="ctr"/>
            <a:r>
              <a:rPr lang="en-US" sz="1600">
                <a:latin typeface="Algerian" charset="0"/>
              </a:rPr>
              <a:t>a Sustainable Future and GREEN WORKFORCE</a:t>
            </a:r>
          </a:p>
        </p:txBody>
      </p:sp>
      <p:sp>
        <p:nvSpPr>
          <p:cNvPr id="65544" name="Rectangle 8"/>
          <p:cNvSpPr>
            <a:spLocks noChangeArrowheads="1"/>
          </p:cNvSpPr>
          <p:nvPr/>
        </p:nvSpPr>
        <p:spPr bwMode="auto">
          <a:xfrm rot="-1789586">
            <a:off x="3175" y="317500"/>
            <a:ext cx="2362200" cy="641350"/>
          </a:xfrm>
          <a:prstGeom prst="rect">
            <a:avLst/>
          </a:prstGeom>
          <a:noFill/>
          <a:ln w="9525">
            <a:noFill/>
            <a:miter lim="800000"/>
            <a:headEnd/>
            <a:tailEnd/>
          </a:ln>
        </p:spPr>
        <p:txBody>
          <a:bodyPr>
            <a:prstTxWarp prst="textNoShape">
              <a:avLst/>
            </a:prstTxWarp>
            <a:spAutoFit/>
          </a:bodyPr>
          <a:lstStyle/>
          <a:p>
            <a:pPr algn="ctr"/>
            <a:r>
              <a:rPr lang="en-US">
                <a:latin typeface="Biondi" charset="0"/>
              </a:rPr>
              <a:t> Energy Master Plan </a:t>
            </a:r>
            <a:br>
              <a:rPr lang="en-US">
                <a:latin typeface="Biondi" charset="0"/>
              </a:rPr>
            </a:br>
            <a:r>
              <a:rPr lang="en-US">
                <a:latin typeface="Biondi" charset="0"/>
              </a:rPr>
              <a:t>and Jobs</a:t>
            </a:r>
          </a:p>
        </p:txBody>
      </p:sp>
      <p:pic>
        <p:nvPicPr>
          <p:cNvPr id="65545" name="Picture 2"/>
          <p:cNvPicPr>
            <a:picLocks noChangeAspect="1" noChangeArrowheads="1"/>
          </p:cNvPicPr>
          <p:nvPr/>
        </p:nvPicPr>
        <p:blipFill>
          <a:blip r:embed="rId4"/>
          <a:srcRect l="10001" t="33000" r="70000" b="58000"/>
          <a:stretch>
            <a:fillRect/>
          </a:stretch>
        </p:blipFill>
        <p:spPr bwMode="auto">
          <a:xfrm>
            <a:off x="228600" y="1524000"/>
            <a:ext cx="2438400" cy="685800"/>
          </a:xfrm>
          <a:prstGeom prst="rect">
            <a:avLst/>
          </a:prstGeom>
          <a:noFill/>
          <a:ln w="9525">
            <a:noFill/>
            <a:miter lim="800000"/>
            <a:headEnd/>
            <a:tailEnd/>
          </a:ln>
        </p:spPr>
      </p:pic>
      <p:sp>
        <p:nvSpPr>
          <p:cNvPr id="65546" name="TextBox 10"/>
          <p:cNvSpPr txBox="1">
            <a:spLocks noChangeArrowheads="1"/>
          </p:cNvSpPr>
          <p:nvPr/>
        </p:nvSpPr>
        <p:spPr bwMode="auto">
          <a:xfrm>
            <a:off x="381000" y="2590800"/>
            <a:ext cx="2819400" cy="641350"/>
          </a:xfrm>
          <a:prstGeom prst="rect">
            <a:avLst/>
          </a:prstGeom>
          <a:noFill/>
          <a:ln w="9525">
            <a:noFill/>
            <a:miter lim="800000"/>
            <a:headEnd/>
            <a:tailEnd/>
          </a:ln>
        </p:spPr>
        <p:txBody>
          <a:bodyPr>
            <a:prstTxWarp prst="textNoShape">
              <a:avLst/>
            </a:prstTxWarp>
            <a:spAutoFit/>
          </a:bodyPr>
          <a:lstStyle/>
          <a:p>
            <a:pPr algn="ctr"/>
            <a:r>
              <a:rPr lang="en-US" b="1">
                <a:latin typeface="Castellar" charset="0"/>
                <a:ea typeface="Courier New" pitchFamily="-72" charset="0"/>
                <a:cs typeface="Courier New" pitchFamily="-72" charset="0"/>
              </a:rPr>
              <a:t>Clean Energy </a:t>
            </a:r>
          </a:p>
          <a:p>
            <a:pPr algn="ctr"/>
            <a:r>
              <a:rPr lang="en-US" b="1">
                <a:latin typeface="Castellar" charset="0"/>
                <a:ea typeface="Courier New" pitchFamily="-72" charset="0"/>
                <a:cs typeface="Courier New" pitchFamily="-72" charset="0"/>
              </a:rPr>
              <a:t>Sales</a:t>
            </a:r>
          </a:p>
        </p:txBody>
      </p:sp>
      <p:sp>
        <p:nvSpPr>
          <p:cNvPr id="65547" name="TextBox 13"/>
          <p:cNvSpPr txBox="1">
            <a:spLocks noChangeArrowheads="1"/>
          </p:cNvSpPr>
          <p:nvPr/>
        </p:nvSpPr>
        <p:spPr bwMode="auto">
          <a:xfrm rot="-1309219">
            <a:off x="4724400" y="4810125"/>
            <a:ext cx="1752600" cy="336550"/>
          </a:xfrm>
          <a:prstGeom prst="rect">
            <a:avLst/>
          </a:prstGeom>
          <a:noFill/>
          <a:ln w="9525">
            <a:noFill/>
            <a:miter lim="800000"/>
            <a:headEnd/>
            <a:tailEnd/>
          </a:ln>
        </p:spPr>
        <p:txBody>
          <a:bodyPr>
            <a:prstTxWarp prst="textNoShape">
              <a:avLst/>
            </a:prstTxWarp>
            <a:spAutoFit/>
          </a:bodyPr>
          <a:lstStyle/>
          <a:p>
            <a:r>
              <a:rPr lang="en-US" sz="1600" b="1">
                <a:latin typeface="Courier New" pitchFamily="-72" charset="0"/>
                <a:ea typeface="Courier New" pitchFamily="-72" charset="0"/>
                <a:cs typeface="Courier New" pitchFamily="-72" charset="0"/>
              </a:rPr>
              <a:t>Biofuel Jobs</a:t>
            </a:r>
          </a:p>
        </p:txBody>
      </p:sp>
      <p:sp>
        <p:nvSpPr>
          <p:cNvPr id="65548" name="TextBox 14"/>
          <p:cNvSpPr txBox="1">
            <a:spLocks noChangeArrowheads="1"/>
          </p:cNvSpPr>
          <p:nvPr/>
        </p:nvSpPr>
        <p:spPr bwMode="auto">
          <a:xfrm>
            <a:off x="1524000" y="6324600"/>
            <a:ext cx="1752600" cy="336550"/>
          </a:xfrm>
          <a:prstGeom prst="rect">
            <a:avLst/>
          </a:prstGeom>
          <a:noFill/>
          <a:ln w="9525">
            <a:noFill/>
            <a:miter lim="800000"/>
            <a:headEnd/>
            <a:tailEnd/>
          </a:ln>
        </p:spPr>
        <p:txBody>
          <a:bodyPr>
            <a:prstTxWarp prst="textNoShape">
              <a:avLst/>
            </a:prstTxWarp>
            <a:spAutoFit/>
          </a:bodyPr>
          <a:lstStyle/>
          <a:p>
            <a:r>
              <a:rPr lang="en-US" sz="1600" b="1">
                <a:latin typeface="Castellar" charset="0"/>
                <a:ea typeface="Courier New" pitchFamily="-72" charset="0"/>
                <a:cs typeface="Courier New" pitchFamily="-72" charset="0"/>
              </a:rPr>
              <a:t>Solar Jobs</a:t>
            </a:r>
          </a:p>
        </p:txBody>
      </p:sp>
      <p:sp>
        <p:nvSpPr>
          <p:cNvPr id="65549" name="TextBox 15"/>
          <p:cNvSpPr txBox="1">
            <a:spLocks noChangeArrowheads="1"/>
          </p:cNvSpPr>
          <p:nvPr/>
        </p:nvSpPr>
        <p:spPr bwMode="auto">
          <a:xfrm rot="745792">
            <a:off x="5370513" y="3484563"/>
            <a:ext cx="3429000" cy="701675"/>
          </a:xfrm>
          <a:prstGeom prst="rect">
            <a:avLst/>
          </a:prstGeom>
          <a:noFill/>
          <a:ln w="9525">
            <a:noFill/>
            <a:miter lim="800000"/>
            <a:headEnd/>
            <a:tailEnd/>
          </a:ln>
        </p:spPr>
        <p:txBody>
          <a:bodyPr>
            <a:prstTxWarp prst="textNoShape">
              <a:avLst/>
            </a:prstTxWarp>
            <a:spAutoFit/>
          </a:bodyPr>
          <a:lstStyle/>
          <a:p>
            <a:pPr algn="ctr"/>
            <a:r>
              <a:rPr lang="en-US" sz="2000">
                <a:latin typeface="Bradley Hand ITC" charset="0"/>
              </a:rPr>
              <a:t>K-12 Education- The pipeline to Green Job</a:t>
            </a:r>
          </a:p>
        </p:txBody>
      </p:sp>
      <p:pic>
        <p:nvPicPr>
          <p:cNvPr id="65550" name="Picture 2" descr="USGBC New Jersey Chapter"/>
          <p:cNvPicPr>
            <a:picLocks noChangeAspect="1" noChangeArrowheads="1"/>
          </p:cNvPicPr>
          <p:nvPr/>
        </p:nvPicPr>
        <p:blipFill>
          <a:blip r:embed="rId5"/>
          <a:srcRect l="67284" r="9647"/>
          <a:stretch>
            <a:fillRect/>
          </a:stretch>
        </p:blipFill>
        <p:spPr bwMode="auto">
          <a:xfrm>
            <a:off x="3429000" y="5410200"/>
            <a:ext cx="1511300" cy="1447800"/>
          </a:xfrm>
          <a:prstGeom prst="rect">
            <a:avLst/>
          </a:prstGeom>
          <a:noFill/>
          <a:ln w="9525">
            <a:noFill/>
            <a:miter lim="800000"/>
            <a:headEnd/>
            <a:tailEnd/>
          </a:ln>
        </p:spPr>
      </p:pic>
      <p:pic>
        <p:nvPicPr>
          <p:cNvPr id="65551" name="Picture 2" descr="http://www.greenjobs.com/images/greenjobs_logo.gif">
            <a:hlinkClick r:id="rId6"/>
          </p:cNvPr>
          <p:cNvPicPr>
            <a:picLocks noChangeAspect="1" noChangeArrowheads="1"/>
          </p:cNvPicPr>
          <p:nvPr/>
        </p:nvPicPr>
        <p:blipFill>
          <a:blip r:embed="rId7"/>
          <a:srcRect/>
          <a:stretch>
            <a:fillRect/>
          </a:stretch>
        </p:blipFill>
        <p:spPr bwMode="auto">
          <a:xfrm rot="1508774">
            <a:off x="436563" y="3952875"/>
            <a:ext cx="1905000" cy="685800"/>
          </a:xfrm>
          <a:prstGeom prst="rect">
            <a:avLst/>
          </a:prstGeom>
          <a:noFill/>
          <a:ln w="9525">
            <a:noFill/>
            <a:miter lim="800000"/>
            <a:headEnd/>
            <a:tailEnd/>
          </a:ln>
        </p:spPr>
      </p:pic>
      <p:sp>
        <p:nvSpPr>
          <p:cNvPr id="65552" name="TextBox 17"/>
          <p:cNvSpPr txBox="1">
            <a:spLocks noChangeArrowheads="1"/>
          </p:cNvSpPr>
          <p:nvPr/>
        </p:nvSpPr>
        <p:spPr bwMode="auto">
          <a:xfrm rot="882731">
            <a:off x="2713038" y="1468438"/>
            <a:ext cx="2286000" cy="701675"/>
          </a:xfrm>
          <a:prstGeom prst="rect">
            <a:avLst/>
          </a:prstGeom>
          <a:noFill/>
          <a:ln w="9525">
            <a:noFill/>
            <a:miter lim="800000"/>
            <a:headEnd/>
            <a:tailEnd/>
          </a:ln>
        </p:spPr>
        <p:txBody>
          <a:bodyPr>
            <a:prstTxWarp prst="textNoShape">
              <a:avLst/>
            </a:prstTxWarp>
            <a:spAutoFit/>
          </a:bodyPr>
          <a:lstStyle/>
          <a:p>
            <a:pPr algn="ctr"/>
            <a:r>
              <a:rPr lang="en-US" sz="2000">
                <a:latin typeface="Modern No. 20" pitchFamily="-72" charset="0"/>
              </a:rPr>
              <a:t>Green Engineering for our Future</a:t>
            </a:r>
          </a:p>
        </p:txBody>
      </p:sp>
      <p:pic>
        <p:nvPicPr>
          <p:cNvPr id="65553" name="Picture 4" descr="SustainableBusiness.com"/>
          <p:cNvPicPr>
            <a:picLocks noChangeAspect="1" noChangeArrowheads="1"/>
          </p:cNvPicPr>
          <p:nvPr/>
        </p:nvPicPr>
        <p:blipFill>
          <a:blip r:embed="rId8"/>
          <a:srcRect/>
          <a:stretch>
            <a:fillRect/>
          </a:stretch>
        </p:blipFill>
        <p:spPr bwMode="auto">
          <a:xfrm rot="656023">
            <a:off x="2306638" y="3614738"/>
            <a:ext cx="361950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1"/>
          <p:cNvSpPr>
            <a:spLocks noChangeArrowheads="1"/>
          </p:cNvSpPr>
          <p:nvPr/>
        </p:nvSpPr>
        <p:spPr bwMode="auto">
          <a:xfrm>
            <a:off x="762000" y="1600200"/>
            <a:ext cx="7543800" cy="4362450"/>
          </a:xfrm>
          <a:prstGeom prst="rect">
            <a:avLst/>
          </a:prstGeom>
          <a:noFill/>
          <a:ln w="9525">
            <a:noFill/>
            <a:miter lim="800000"/>
            <a:headEnd/>
            <a:tailEnd/>
          </a:ln>
        </p:spPr>
        <p:txBody>
          <a:bodyPr>
            <a:spAutoFit/>
          </a:bodyPr>
          <a:lstStyle/>
          <a:p>
            <a:pPr algn="ctr" fontAlgn="auto">
              <a:spcBef>
                <a:spcPts val="0"/>
              </a:spcBef>
              <a:spcAft>
                <a:spcPts val="0"/>
              </a:spcAft>
              <a:defRPr/>
            </a:pPr>
            <a:r>
              <a:rPr lang="en-US" sz="2800" dirty="0">
                <a:latin typeface="+mj-lt"/>
                <a:ea typeface="+mn-ea"/>
                <a:cs typeface="+mn-cs"/>
              </a:rPr>
              <a:t>Green jobs involve environmentally friendly products and services or businesses and organizations that concern themselves with improving the environment</a:t>
            </a:r>
            <a:r>
              <a:rPr lang="en-US" sz="2800" dirty="0">
                <a:latin typeface="+mj-lt"/>
                <a:ea typeface="+mn-ea"/>
                <a:cs typeface="+mn-cs"/>
              </a:rPr>
              <a:t>.</a:t>
            </a:r>
          </a:p>
          <a:p>
            <a:pPr algn="ctr" fontAlgn="auto">
              <a:spcBef>
                <a:spcPts val="0"/>
              </a:spcBef>
              <a:spcAft>
                <a:spcPts val="0"/>
              </a:spcAft>
              <a:defRPr/>
            </a:pPr>
            <a:endParaRPr lang="en-US" sz="2800" dirty="0">
              <a:latin typeface="+mj-lt"/>
              <a:ea typeface="+mn-ea"/>
              <a:cs typeface="+mn-cs"/>
            </a:endParaRPr>
          </a:p>
          <a:p>
            <a:pPr algn="ctr" fontAlgn="auto">
              <a:spcBef>
                <a:spcPts val="0"/>
              </a:spcBef>
              <a:spcAft>
                <a:spcPts val="0"/>
              </a:spcAft>
              <a:defRPr/>
            </a:pPr>
            <a:r>
              <a:rPr lang="en-US" sz="2800" dirty="0">
                <a:latin typeface="+mj-lt"/>
                <a:ea typeface="+mn-ea"/>
                <a:cs typeface="+mn-cs"/>
              </a:rPr>
              <a:t>Career and Technical  Education</a:t>
            </a:r>
          </a:p>
          <a:p>
            <a:pPr algn="ctr" fontAlgn="auto">
              <a:spcBef>
                <a:spcPts val="0"/>
              </a:spcBef>
              <a:spcAft>
                <a:spcPts val="0"/>
              </a:spcAft>
              <a:defRPr/>
            </a:pPr>
            <a:endParaRPr lang="en-US" sz="2800" dirty="0">
              <a:latin typeface="+mj-lt"/>
              <a:ea typeface="+mn-ea"/>
              <a:cs typeface="+mn-cs"/>
            </a:endParaRPr>
          </a:p>
          <a:p>
            <a:pPr algn="ctr" fontAlgn="auto">
              <a:spcBef>
                <a:spcPts val="0"/>
              </a:spcBef>
              <a:spcAft>
                <a:spcPts val="0"/>
              </a:spcAft>
              <a:defRPr/>
            </a:pPr>
            <a:r>
              <a:rPr lang="en-US" sz="2800" dirty="0">
                <a:latin typeface="+mj-lt"/>
                <a:ea typeface="+mn-ea"/>
                <a:cs typeface="+mn-cs"/>
              </a:rPr>
              <a:t>NJ Green Program of Study </a:t>
            </a:r>
            <a:endParaRPr lang="en-US" sz="2800" dirty="0">
              <a:latin typeface="+mj-lt"/>
              <a:ea typeface="+mn-ea"/>
              <a:cs typeface="+mn-cs"/>
            </a:endParaRPr>
          </a:p>
          <a:p>
            <a:pPr algn="ctr" fontAlgn="auto">
              <a:spcBef>
                <a:spcPts val="0"/>
              </a:spcBef>
              <a:spcAft>
                <a:spcPts val="0"/>
              </a:spcAft>
              <a:defRPr/>
            </a:pPr>
            <a:endParaRPr lang="en-US" sz="2800" dirty="0">
              <a:latin typeface="+mj-lt"/>
              <a:ea typeface="+mn-ea"/>
              <a:cs typeface="+mn-cs"/>
            </a:endParaRPr>
          </a:p>
          <a:p>
            <a:pPr algn="ctr" fontAlgn="auto">
              <a:spcBef>
                <a:spcPts val="0"/>
              </a:spcBef>
              <a:spcAft>
                <a:spcPts val="0"/>
              </a:spcAft>
              <a:defRPr/>
            </a:pPr>
            <a:r>
              <a:rPr lang="en-US" sz="2800" dirty="0">
                <a:latin typeface="+mj-lt"/>
                <a:ea typeface="+mn-ea"/>
                <a:cs typeface="+mn-cs"/>
              </a:rPr>
              <a:t> </a:t>
            </a:r>
            <a:endParaRPr lang="en-US" sz="2400" dirty="0">
              <a:latin typeface="+mj-lt"/>
              <a:ea typeface="+mn-ea"/>
              <a:cs typeface="+mn-cs"/>
            </a:endParaRPr>
          </a:p>
        </p:txBody>
      </p:sp>
      <p:sp>
        <p:nvSpPr>
          <p:cNvPr id="67588" name="TextBox 3"/>
          <p:cNvSpPr txBox="1">
            <a:spLocks noChangeArrowheads="1"/>
          </p:cNvSpPr>
          <p:nvPr/>
        </p:nvSpPr>
        <p:spPr bwMode="auto">
          <a:xfrm>
            <a:off x="0" y="228600"/>
            <a:ext cx="9144000" cy="579438"/>
          </a:xfrm>
          <a:prstGeom prst="rect">
            <a:avLst/>
          </a:prstGeom>
          <a:noFill/>
          <a:ln w="9525">
            <a:noFill/>
            <a:miter lim="800000"/>
            <a:headEnd/>
            <a:tailEnd/>
          </a:ln>
        </p:spPr>
        <p:txBody>
          <a:bodyPr>
            <a:spAutoFit/>
          </a:bodyPr>
          <a:lstStyle/>
          <a:p>
            <a:pPr algn="ctr" fontAlgn="auto">
              <a:spcBef>
                <a:spcPts val="0"/>
              </a:spcBef>
              <a:spcAft>
                <a:spcPts val="0"/>
              </a:spcAft>
              <a:defRPr/>
            </a:pPr>
            <a:r>
              <a:rPr lang="en-US" sz="3200" b="1" dirty="0">
                <a:latin typeface="+mj-lt"/>
                <a:ea typeface="+mn-ea"/>
                <a:cs typeface="+mn-cs"/>
              </a:rPr>
              <a:t>Green Jobs Defined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990600"/>
          <a:ext cx="8229600" cy="4525963"/>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6" name="Rectangle 5"/>
          <p:cNvSpPr/>
          <p:nvPr/>
        </p:nvSpPr>
        <p:spPr>
          <a:xfrm>
            <a:off x="3962400" y="2819400"/>
            <a:ext cx="1371599" cy="923330"/>
          </a:xfrm>
          <a:prstGeom prst="rect">
            <a:avLst/>
          </a:prstGeom>
          <a:noFill/>
        </p:spPr>
        <p:txBody>
          <a:bodyPr>
            <a:spAutoFit/>
          </a:bodyPr>
          <a:lstStyle/>
          <a:p>
            <a:pPr algn="ctr" fontAlgn="auto">
              <a:spcBef>
                <a:spcPts val="0"/>
              </a:spcBef>
              <a:spcAft>
                <a:spcPts val="0"/>
              </a:spcAft>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ea typeface="+mn-ea"/>
                <a:cs typeface="+mn-cs"/>
              </a:rPr>
              <a:t>PBL</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idx="1"/>
          </p:nvPr>
        </p:nvSpPr>
        <p:spPr>
          <a:xfrm>
            <a:off x="457200" y="762000"/>
            <a:ext cx="8229600" cy="5715000"/>
          </a:xfrm>
        </p:spPr>
        <p:txBody>
          <a:bodyPr>
            <a:normAutofit/>
          </a:bodyPr>
          <a:lstStyle/>
          <a:p>
            <a:pPr marL="0" indent="0">
              <a:buFont typeface="Times" pitchFamily="-72" charset="0"/>
              <a:buChar char="•"/>
            </a:pPr>
            <a:r>
              <a:rPr lang="en-US" sz="2800" smtClean="0">
                <a:ea typeface="Times New Roman" pitchFamily="-72" charset="0"/>
                <a:cs typeface="Times New Roman" pitchFamily="-72" charset="0"/>
              </a:rPr>
              <a:t>Problem Based Learning  is a student-centered instructional model that simultaneously develops both problem solving strategies and subject matter content by having students confront real-world  problems with limited information provided by the teacher.</a:t>
            </a:r>
          </a:p>
          <a:p>
            <a:pPr marL="0" indent="0">
              <a:buFont typeface="Times" pitchFamily="-72" charset="0"/>
              <a:buChar char="•"/>
            </a:pPr>
            <a:endParaRPr lang="en-US" sz="2800" smtClean="0">
              <a:ea typeface="Times New Roman" pitchFamily="-72" charset="0"/>
              <a:cs typeface="Times New Roman" pitchFamily="-72" charset="0"/>
            </a:endParaRPr>
          </a:p>
          <a:p>
            <a:pPr marL="0" indent="0">
              <a:buFont typeface="Times" pitchFamily="-72" charset="0"/>
              <a:buChar char="•"/>
            </a:pPr>
            <a:r>
              <a:rPr lang="en-US" sz="2800" smtClean="0">
                <a:ea typeface="Times New Roman" pitchFamily="-72" charset="0"/>
                <a:cs typeface="Times New Roman" pitchFamily="-72" charset="0"/>
              </a:rPr>
              <a:t>It is based on the idea that learning should start with an ill-structured problem or messy situation that the learner wants or feels compelled to solve.</a:t>
            </a:r>
          </a:p>
          <a:p>
            <a:pPr marL="0" indent="0">
              <a:buFont typeface="Times" pitchFamily="-72" charset="0"/>
              <a:buChar char="•"/>
            </a:pPr>
            <a:endParaRPr lang="en-US" sz="2800" smtClean="0">
              <a:ea typeface="Times New Roman" pitchFamily="-72" charset="0"/>
              <a:cs typeface="Times New Roman" pitchFamily="-72" charset="0"/>
            </a:endParaRPr>
          </a:p>
          <a:p>
            <a:pPr marL="0" indent="0">
              <a:buFont typeface="Times" pitchFamily="-72" charset="0"/>
              <a:buChar char="•"/>
            </a:pPr>
            <a:r>
              <a:rPr lang="en-US" sz="2800" smtClean="0">
                <a:ea typeface="Times New Roman" pitchFamily="-72" charset="0"/>
                <a:cs typeface="Times New Roman" pitchFamily="-72" charset="0"/>
              </a:rPr>
              <a:t>PBL Appeals to human desire for resolution/ equilibrium/harmony</a:t>
            </a:r>
            <a:r>
              <a:rPr lang="en-US" sz="2400" smtClean="0">
                <a:latin typeface="Times New Roman" pitchFamily="-72" charset="0"/>
                <a:ea typeface="Times New Roman" pitchFamily="-72" charset="0"/>
                <a:cs typeface="Times New Roman" pitchFamily="-72" charset="0"/>
              </a:rPr>
              <a:t> </a:t>
            </a:r>
          </a:p>
          <a:p>
            <a:pPr marL="0" indent="0">
              <a:lnSpc>
                <a:spcPct val="70000"/>
              </a:lnSpc>
              <a:buFont typeface="Times" pitchFamily="-72" charset="0"/>
              <a:buChar char="•"/>
            </a:pPr>
            <a:endParaRPr lang="en-US" sz="2500" smtClean="0">
              <a:solidFill>
                <a:srgbClr val="002060"/>
              </a:solidFill>
            </a:endParaRPr>
          </a:p>
          <a:p>
            <a:pPr marL="0" indent="0">
              <a:lnSpc>
                <a:spcPct val="80000"/>
              </a:lnSpc>
              <a:spcBef>
                <a:spcPct val="0"/>
              </a:spcBef>
              <a:buFontTx/>
              <a:buNone/>
            </a:pPr>
            <a:r>
              <a:rPr lang="en-US" sz="1300" b="1" i="1" smtClean="0">
                <a:solidFill>
                  <a:srgbClr val="000099"/>
                </a:solidFill>
              </a:rPr>
              <a:t/>
            </a:r>
            <a:br>
              <a:rPr lang="en-US" sz="1300" b="1" i="1" smtClean="0">
                <a:solidFill>
                  <a:srgbClr val="000099"/>
                </a:solidFill>
              </a:rPr>
            </a:br>
            <a:endParaRPr lang="en-US" sz="1400" b="1" i="1" smtClean="0">
              <a:solidFill>
                <a:srgbClr val="000099"/>
              </a:solidFill>
            </a:endParaRPr>
          </a:p>
        </p:txBody>
      </p:sp>
      <p:sp>
        <p:nvSpPr>
          <p:cNvPr id="71682" name="Rectangle 5"/>
          <p:cNvSpPr>
            <a:spLocks noChangeArrowheads="1"/>
          </p:cNvSpPr>
          <p:nvPr/>
        </p:nvSpPr>
        <p:spPr bwMode="auto">
          <a:xfrm>
            <a:off x="457200" y="166688"/>
            <a:ext cx="1646238" cy="519112"/>
          </a:xfrm>
          <a:prstGeom prst="rect">
            <a:avLst/>
          </a:prstGeom>
          <a:noFill/>
          <a:ln w="9525">
            <a:noFill/>
            <a:miter lim="800000"/>
            <a:headEnd/>
            <a:tailEnd/>
          </a:ln>
        </p:spPr>
        <p:txBody>
          <a:bodyPr wrap="none">
            <a:prstTxWarp prst="textNoShape">
              <a:avLst/>
            </a:prstTxWarp>
            <a:spAutoFit/>
          </a:bodyPr>
          <a:lstStyle/>
          <a:p>
            <a:r>
              <a:rPr lang="en-US" sz="2800" b="1">
                <a:latin typeface="Calibri" pitchFamily="-72" charset="0"/>
                <a:ea typeface="Times New Roman" pitchFamily="-72" charset="0"/>
                <a:cs typeface="Times New Roman" pitchFamily="-72" charset="0"/>
              </a:rPr>
              <a:t>PBL Is . .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xEl>
                                              <p:pRg st="2" end="2"/>
                                            </p:txEl>
                                          </p:spTgt>
                                        </p:tgtEl>
                                        <p:attrNameLst>
                                          <p:attrName>style.visibility</p:attrName>
                                        </p:attrNameLst>
                                      </p:cBhvr>
                                      <p:to>
                                        <p:strVal val="visible"/>
                                      </p:to>
                                    </p:set>
                                    <p:anim calcmode="lin" valueType="num">
                                      <p:cBhvr additive="base">
                                        <p:cTn id="7" dur="3000" fill="hold"/>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614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46">
                                            <p:txEl>
                                              <p:pRg st="4" end="4"/>
                                            </p:txEl>
                                          </p:spTgt>
                                        </p:tgtEl>
                                        <p:attrNameLst>
                                          <p:attrName>style.visibility</p:attrName>
                                        </p:attrNameLst>
                                      </p:cBhvr>
                                      <p:to>
                                        <p:strVal val="visible"/>
                                      </p:to>
                                    </p:set>
                                    <p:anim calcmode="lin" valueType="num">
                                      <p:cBhvr additive="base">
                                        <p:cTn id="11" dur="3000" fill="hold"/>
                                        <p:tgtEl>
                                          <p:spTgt spid="6146">
                                            <p:txEl>
                                              <p:pRg st="4" end="4"/>
                                            </p:txEl>
                                          </p:spTgt>
                                        </p:tgtEl>
                                        <p:attrNameLst>
                                          <p:attrName>ppt_x</p:attrName>
                                        </p:attrNameLst>
                                      </p:cBhvr>
                                      <p:tavLst>
                                        <p:tav tm="0">
                                          <p:val>
                                            <p:strVal val="#ppt_x"/>
                                          </p:val>
                                        </p:tav>
                                        <p:tav tm="100000">
                                          <p:val>
                                            <p:strVal val="#ppt_x"/>
                                          </p:val>
                                        </p:tav>
                                      </p:tavLst>
                                    </p:anim>
                                    <p:anim calcmode="lin" valueType="num">
                                      <p:cBhvr additive="base">
                                        <p:cTn id="12" dur="3000" fill="hold"/>
                                        <p:tgtEl>
                                          <p:spTgt spid="614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2"/>
          <p:cNvSpPr>
            <a:spLocks noChangeArrowheads="1"/>
          </p:cNvSpPr>
          <p:nvPr/>
        </p:nvSpPr>
        <p:spPr bwMode="auto">
          <a:xfrm>
            <a:off x="0" y="533400"/>
            <a:ext cx="9144000" cy="482600"/>
          </a:xfrm>
          <a:prstGeom prst="rect">
            <a:avLst/>
          </a:prstGeom>
          <a:noFill/>
          <a:ln w="9525">
            <a:noFill/>
            <a:miter lim="800000"/>
            <a:headEnd/>
            <a:tailEnd/>
          </a:ln>
        </p:spPr>
        <p:txBody>
          <a:bodyPr>
            <a:prstTxWarp prst="textNoShape">
              <a:avLst/>
            </a:prstTxWarp>
            <a:spAutoFit/>
          </a:bodyPr>
          <a:lstStyle/>
          <a:p>
            <a:pPr algn="ctr">
              <a:lnSpc>
                <a:spcPct val="80000"/>
              </a:lnSpc>
              <a:spcBef>
                <a:spcPct val="50000"/>
              </a:spcBef>
            </a:pPr>
            <a:r>
              <a:rPr lang="en-US" sz="3200">
                <a:ea typeface="Arial" pitchFamily="-72" charset="0"/>
                <a:cs typeface="Arial" pitchFamily="-72" charset="0"/>
              </a:rPr>
              <a:t>Similarities to PBL and What Employers Want</a:t>
            </a:r>
          </a:p>
        </p:txBody>
      </p:sp>
      <p:sp>
        <p:nvSpPr>
          <p:cNvPr id="18434" name="Text Box 3"/>
          <p:cNvSpPr txBox="1">
            <a:spLocks noChangeArrowheads="1"/>
          </p:cNvSpPr>
          <p:nvPr/>
        </p:nvSpPr>
        <p:spPr bwMode="auto">
          <a:xfrm>
            <a:off x="685800" y="1143000"/>
            <a:ext cx="8458200" cy="6435725"/>
          </a:xfrm>
          <a:prstGeom prst="rect">
            <a:avLst/>
          </a:prstGeom>
          <a:noFill/>
          <a:ln w="9525">
            <a:noFill/>
            <a:miter lim="800000"/>
            <a:headEnd/>
            <a:tailEnd/>
          </a:ln>
        </p:spPr>
        <p:txBody>
          <a:bodyPr>
            <a:prstTxWarp prst="textNoShape">
              <a:avLst/>
            </a:prstTxWarp>
            <a:spAutoFit/>
          </a:bodyPr>
          <a:lstStyle/>
          <a:p>
            <a:pPr>
              <a:buFont typeface="Arial" pitchFamily="-72" charset="0"/>
              <a:buChar char="•"/>
            </a:pPr>
            <a:endParaRPr lang="en-US" sz="2800">
              <a:ea typeface="Arial" pitchFamily="-72" charset="0"/>
              <a:cs typeface="Arial" pitchFamily="-72" charset="0"/>
            </a:endParaRPr>
          </a:p>
          <a:p>
            <a:pPr>
              <a:buFont typeface="Arial" pitchFamily="-72" charset="0"/>
              <a:buChar char="•"/>
            </a:pPr>
            <a:r>
              <a:rPr lang="en-US" sz="2800">
                <a:ea typeface="Arial" pitchFamily="-72" charset="0"/>
                <a:cs typeface="Arial" pitchFamily="-72" charset="0"/>
              </a:rPr>
              <a:t> Reading, Writing, and be able to Communication </a:t>
            </a:r>
          </a:p>
          <a:p>
            <a:r>
              <a:rPr lang="en-US" sz="2800">
                <a:ea typeface="Arial" pitchFamily="-72" charset="0"/>
                <a:cs typeface="Arial" pitchFamily="-72" charset="0"/>
              </a:rPr>
              <a:t>  well</a:t>
            </a:r>
          </a:p>
          <a:p>
            <a:pPr>
              <a:buFont typeface="Arial" pitchFamily="-72" charset="0"/>
              <a:buChar char="•"/>
            </a:pPr>
            <a:endParaRPr lang="en-US" sz="2800">
              <a:ea typeface="Arial" pitchFamily="-72" charset="0"/>
              <a:cs typeface="Arial" pitchFamily="-72" charset="0"/>
            </a:endParaRPr>
          </a:p>
          <a:p>
            <a:pPr>
              <a:buFont typeface="Arial" pitchFamily="-72" charset="0"/>
              <a:buChar char="•"/>
            </a:pPr>
            <a:r>
              <a:rPr lang="en-US" sz="2800">
                <a:ea typeface="Arial" pitchFamily="-72" charset="0"/>
                <a:cs typeface="Arial" pitchFamily="-72" charset="0"/>
              </a:rPr>
              <a:t> Critical Thinking and Problem Solving Skills</a:t>
            </a:r>
          </a:p>
          <a:p>
            <a:pPr>
              <a:buFont typeface="Arial" pitchFamily="-72" charset="0"/>
              <a:buChar char="•"/>
            </a:pPr>
            <a:endParaRPr lang="en-US" sz="2800">
              <a:ea typeface="Arial" pitchFamily="-72" charset="0"/>
              <a:cs typeface="Arial" pitchFamily="-72" charset="0"/>
            </a:endParaRPr>
          </a:p>
          <a:p>
            <a:pPr>
              <a:buFont typeface="Arial" pitchFamily="-72" charset="0"/>
              <a:buChar char="•"/>
            </a:pPr>
            <a:r>
              <a:rPr lang="en-US" sz="2800">
                <a:ea typeface="Arial" pitchFamily="-72" charset="0"/>
                <a:cs typeface="Arial" pitchFamily="-72" charset="0"/>
              </a:rPr>
              <a:t> Systems Thinking </a:t>
            </a:r>
          </a:p>
          <a:p>
            <a:pPr>
              <a:buFont typeface="Arial" pitchFamily="-72" charset="0"/>
              <a:buChar char="•"/>
            </a:pPr>
            <a:endParaRPr lang="en-US" sz="2800">
              <a:ea typeface="Arial" pitchFamily="-72" charset="0"/>
              <a:cs typeface="Arial" pitchFamily="-72" charset="0"/>
            </a:endParaRPr>
          </a:p>
          <a:p>
            <a:pPr>
              <a:buFont typeface="Arial" pitchFamily="-72" charset="0"/>
              <a:buChar char="•"/>
            </a:pPr>
            <a:r>
              <a:rPr lang="en-US" sz="2800">
                <a:ea typeface="Arial" pitchFamily="-72" charset="0"/>
                <a:cs typeface="Arial" pitchFamily="-72" charset="0"/>
              </a:rPr>
              <a:t> Working Independently (Study &amp; Research)</a:t>
            </a:r>
          </a:p>
          <a:p>
            <a:pPr>
              <a:buFont typeface="Arial" pitchFamily="-72" charset="0"/>
              <a:buChar char="•"/>
            </a:pPr>
            <a:endParaRPr lang="en-US" sz="2800">
              <a:ea typeface="Arial" pitchFamily="-72" charset="0"/>
              <a:cs typeface="Arial" pitchFamily="-72" charset="0"/>
            </a:endParaRPr>
          </a:p>
          <a:p>
            <a:pPr>
              <a:buFont typeface="Arial" pitchFamily="-72" charset="0"/>
              <a:buChar char="•"/>
            </a:pPr>
            <a:r>
              <a:rPr lang="en-US" sz="2800">
                <a:ea typeface="Arial" pitchFamily="-72" charset="0"/>
                <a:cs typeface="Arial" pitchFamily="-72" charset="0"/>
              </a:rPr>
              <a:t> Listening Skills</a:t>
            </a:r>
          </a:p>
          <a:p>
            <a:pPr>
              <a:buFont typeface="Arial" pitchFamily="-72" charset="0"/>
              <a:buChar char="•"/>
            </a:pPr>
            <a:endParaRPr lang="en-US" sz="2800">
              <a:ea typeface="Arial" pitchFamily="-72" charset="0"/>
              <a:cs typeface="Arial" pitchFamily="-72" charset="0"/>
            </a:endParaRPr>
          </a:p>
          <a:p>
            <a:pPr>
              <a:buFont typeface="Arial" pitchFamily="-72" charset="0"/>
              <a:buChar char="•"/>
            </a:pPr>
            <a:endParaRPr lang="en-US" sz="3200">
              <a:ea typeface="Arial" pitchFamily="-72" charset="0"/>
              <a:cs typeface="Arial" pitchFamily="-72" charset="0"/>
            </a:endParaRPr>
          </a:p>
          <a:p>
            <a:pPr>
              <a:spcBef>
                <a:spcPct val="50000"/>
              </a:spcBef>
              <a:buFont typeface="Arial" pitchFamily="-72" charset="0"/>
              <a:buChar char="•"/>
            </a:pPr>
            <a:endParaRPr lang="en-US" sz="320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Content Placeholder 5"/>
          <p:cNvSpPr>
            <a:spLocks noGrp="1"/>
          </p:cNvSpPr>
          <p:nvPr>
            <p:ph idx="1"/>
          </p:nvPr>
        </p:nvSpPr>
        <p:spPr>
          <a:xfrm>
            <a:off x="457200" y="1371600"/>
            <a:ext cx="8077200" cy="3276600"/>
          </a:xfrm>
        </p:spPr>
        <p:txBody>
          <a:bodyPr/>
          <a:lstStyle/>
          <a:p>
            <a:pPr algn="just">
              <a:buFont typeface="Arial" pitchFamily="-72" charset="0"/>
              <a:buNone/>
            </a:pPr>
            <a:r>
              <a:rPr lang="en-US" smtClean="0"/>
              <a:t>  </a:t>
            </a:r>
            <a:r>
              <a:rPr lang="en-US" sz="3600" smtClean="0"/>
              <a:t>The core idea of Project and Problem Based learning is that real-world problems capture students' interest and provoke serious thinking as the students acquire and apply new knowledge in a problem-solving context.</a:t>
            </a:r>
            <a:endParaRPr lang="en-US" smtClean="0"/>
          </a:p>
          <a:p>
            <a:pPr algn="ctr">
              <a:buFont typeface="Arial" pitchFamily="-72" charset="0"/>
              <a:buNone/>
            </a:pPr>
            <a:r>
              <a:rPr lang="en-US" smtClean="0"/>
              <a:t> </a:t>
            </a:r>
          </a:p>
          <a:p>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Rectangle 3"/>
          <p:cNvSpPr>
            <a:spLocks noChangeArrowheads="1"/>
          </p:cNvSpPr>
          <p:nvPr/>
        </p:nvSpPr>
        <p:spPr bwMode="auto">
          <a:xfrm>
            <a:off x="609600" y="990600"/>
            <a:ext cx="7924800" cy="5453063"/>
          </a:xfrm>
          <a:prstGeom prst="rect">
            <a:avLst/>
          </a:prstGeom>
          <a:noFill/>
          <a:ln w="9525">
            <a:noFill/>
            <a:miter lim="800000"/>
            <a:headEnd/>
            <a:tailEnd/>
          </a:ln>
        </p:spPr>
        <p:txBody>
          <a:bodyPr>
            <a:prstTxWarp prst="textNoShape">
              <a:avLst/>
            </a:prstTxWarp>
            <a:spAutoFit/>
          </a:bodyPr>
          <a:lstStyle/>
          <a:p>
            <a:pPr>
              <a:buFont typeface="Wingdings" pitchFamily="-72" charset="2"/>
              <a:buNone/>
            </a:pPr>
            <a:r>
              <a:rPr lang="en-US" sz="3200">
                <a:latin typeface="Calibri" pitchFamily="-72" charset="0"/>
              </a:rPr>
              <a:t>Ms. McIntyre  introduced a “project” to her students. She plopped a packet of papers on each student’s desk and explained that each student would create a poster about water-borne bacterium and how it can be harmful to humans. </a:t>
            </a:r>
          </a:p>
          <a:p>
            <a:pPr>
              <a:buFont typeface="Wingdings" pitchFamily="-72" charset="2"/>
              <a:buNone/>
            </a:pPr>
            <a:endParaRPr lang="en-US" sz="3200">
              <a:latin typeface="Calibri" pitchFamily="-72" charset="0"/>
            </a:endParaRPr>
          </a:p>
          <a:p>
            <a:pPr>
              <a:buFont typeface="Wingdings" pitchFamily="-72" charset="2"/>
              <a:buNone/>
            </a:pPr>
            <a:r>
              <a:rPr lang="en-US" sz="3200">
                <a:latin typeface="Calibri" pitchFamily="-72" charset="0"/>
              </a:rPr>
              <a:t>The packet included assignment sheets with  due dates and grading policy, a guide for  designing the poster, and a list of websites and books to use.</a:t>
            </a:r>
            <a:r>
              <a:rPr lang="en-US" sz="2800">
                <a:latin typeface="Lucida Sans Unicode" charset="0"/>
              </a:rPr>
              <a:t> </a:t>
            </a:r>
          </a:p>
        </p:txBody>
      </p:sp>
      <p:sp>
        <p:nvSpPr>
          <p:cNvPr id="75778" name="Title 5"/>
          <p:cNvSpPr>
            <a:spLocks noGrp="1"/>
          </p:cNvSpPr>
          <p:nvPr>
            <p:ph type="title"/>
          </p:nvPr>
        </p:nvSpPr>
        <p:spPr>
          <a:xfrm>
            <a:off x="457200" y="228600"/>
            <a:ext cx="8229600" cy="792163"/>
          </a:xfrm>
        </p:spPr>
        <p:txBody>
          <a:bodyPr/>
          <a:lstStyle/>
          <a:p>
            <a:r>
              <a:rPr lang="en-US" sz="3600" b="1" smtClean="0"/>
              <a:t>Product or Process?</a:t>
            </a:r>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idx="1"/>
          </p:nvPr>
        </p:nvSpPr>
        <p:spPr/>
        <p:txBody>
          <a:bodyPr>
            <a:normAutofit/>
          </a:bodyPr>
          <a:lstStyle/>
          <a:p>
            <a:pPr marL="365125" indent="-255588">
              <a:buFont typeface="Times" pitchFamily="-72" charset="0"/>
              <a:buChar char="•"/>
            </a:pPr>
            <a:r>
              <a:rPr lang="en-US" sz="3600" smtClean="0"/>
              <a:t>Giving students a project, that is hands-on, with step-by-step instructions, designed and guided by the teacher that results in a student produced product.  </a:t>
            </a:r>
          </a:p>
          <a:p>
            <a:pPr marL="365125" indent="-255588">
              <a:buFont typeface="Times" pitchFamily="-72" charset="0"/>
              <a:buChar char="•"/>
            </a:pPr>
            <a:endParaRPr lang="en-US" sz="3600" smtClean="0"/>
          </a:p>
          <a:p>
            <a:pPr marL="365125" indent="-255588">
              <a:buFontTx/>
              <a:buNone/>
            </a:pPr>
            <a:r>
              <a:rPr lang="en-US" sz="3600" smtClean="0"/>
              <a:t>   This process is missing student voice and choice and ownership of assessment, and may not be relevant</a:t>
            </a:r>
            <a:r>
              <a:rPr lang="en-US" sz="3100" smtClean="0"/>
              <a:t>.</a:t>
            </a:r>
            <a:endParaRPr lang="en-US" sz="3100"/>
          </a:p>
        </p:txBody>
      </p:sp>
      <p:sp>
        <p:nvSpPr>
          <p:cNvPr id="77826" name="Rectangle 4"/>
          <p:cNvSpPr>
            <a:spLocks noChangeArrowheads="1"/>
          </p:cNvSpPr>
          <p:nvPr/>
        </p:nvSpPr>
        <p:spPr bwMode="auto">
          <a:xfrm>
            <a:off x="914400" y="528638"/>
            <a:ext cx="3295650" cy="579437"/>
          </a:xfrm>
          <a:prstGeom prst="rect">
            <a:avLst/>
          </a:prstGeom>
          <a:noFill/>
          <a:ln w="9525">
            <a:noFill/>
            <a:miter lim="800000"/>
            <a:headEnd/>
            <a:tailEnd/>
          </a:ln>
        </p:spPr>
        <p:txBody>
          <a:bodyPr>
            <a:prstTxWarp prst="textNoShape">
              <a:avLst/>
            </a:prstTxWarp>
            <a:spAutoFit/>
          </a:bodyPr>
          <a:lstStyle/>
          <a:p>
            <a:r>
              <a:rPr lang="en-US" sz="3200" b="1">
                <a:solidFill>
                  <a:srgbClr val="000000"/>
                </a:solidFill>
                <a:latin typeface="Lucida Sans Unicode" charset="0"/>
              </a:rPr>
              <a:t>PBL is not…</a:t>
            </a:r>
            <a:r>
              <a:rPr lang="en-US" sz="3200">
                <a:solidFill>
                  <a:srgbClr val="000000"/>
                </a:solidFill>
                <a:latin typeface="Lucida Sans Unicode" charset="0"/>
              </a:rPr>
              <a:t> </a:t>
            </a:r>
            <a:endParaRPr lang="en-US">
              <a:latin typeface="Lucida Sans Unicode"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normAutofit/>
          </a:bodyPr>
          <a:lstStyle/>
          <a:p>
            <a:pPr algn="just">
              <a:lnSpc>
                <a:spcPct val="90000"/>
              </a:lnSpc>
              <a:buFont typeface="Wingdings" pitchFamily="-72" charset="2"/>
              <a:buNone/>
            </a:pPr>
            <a:r>
              <a:rPr lang="en-US" sz="3400" smtClean="0"/>
              <a:t>  </a:t>
            </a:r>
            <a:r>
              <a:rPr lang="en-US" sz="3000" smtClean="0"/>
              <a:t>Ms, McIntyre  introduced a “project” to her students. She plopped a packet of papers on each student’s desk and explained that each student would create a poster about water-borne bacterium and how it can be harmful to humans.</a:t>
            </a:r>
          </a:p>
          <a:p>
            <a:pPr algn="just">
              <a:lnSpc>
                <a:spcPct val="90000"/>
              </a:lnSpc>
              <a:buFont typeface="Wingdings" pitchFamily="-72" charset="2"/>
              <a:buNone/>
            </a:pPr>
            <a:endParaRPr lang="en-US" sz="3000" smtClean="0"/>
          </a:p>
          <a:p>
            <a:pPr algn="just">
              <a:lnSpc>
                <a:spcPct val="90000"/>
              </a:lnSpc>
              <a:buFont typeface="Wingdings" pitchFamily="-72" charset="2"/>
              <a:buNone/>
            </a:pPr>
            <a:r>
              <a:rPr lang="en-US" sz="3000" smtClean="0"/>
              <a:t>   The packet included assignment sheets with  due dates and grading policy, a guide for designing the poster, and a list of websites and books to use.</a:t>
            </a:r>
            <a:r>
              <a:rPr lang="en-US" sz="2800" smtClean="0"/>
              <a:t> </a:t>
            </a:r>
          </a:p>
          <a:p>
            <a:pPr algn="ctr">
              <a:lnSpc>
                <a:spcPct val="90000"/>
              </a:lnSpc>
              <a:buFont typeface="Wingdings" pitchFamily="-72" charset="2"/>
              <a:buNone/>
            </a:pPr>
            <a:r>
              <a:rPr lang="en-US" sz="3600" b="1" smtClean="0"/>
              <a:t>Pair Share</a:t>
            </a:r>
            <a:endParaRPr lang="en-US" sz="3600" smtClean="0"/>
          </a:p>
          <a:p>
            <a:pPr>
              <a:lnSpc>
                <a:spcPct val="90000"/>
              </a:lnSpc>
            </a:pPr>
            <a:endParaRPr lang="en-US" sz="2800" smtClean="0"/>
          </a:p>
        </p:txBody>
      </p:sp>
      <p:sp>
        <p:nvSpPr>
          <p:cNvPr id="79874" name="Title 1"/>
          <p:cNvSpPr>
            <a:spLocks noGrp="1"/>
          </p:cNvSpPr>
          <p:nvPr>
            <p:ph type="title"/>
          </p:nvPr>
        </p:nvSpPr>
        <p:spPr>
          <a:xfrm>
            <a:off x="457200" y="0"/>
            <a:ext cx="8229600" cy="1143000"/>
          </a:xfrm>
        </p:spPr>
        <p:txBody>
          <a:bodyPr/>
          <a:lstStyle/>
          <a:p>
            <a:r>
              <a:rPr lang="en-US" sz="3800" b="1" smtClean="0"/>
              <a:t>How Would You Redesign?</a:t>
            </a: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Rectangle 1"/>
          <p:cNvSpPr>
            <a:spLocks noChangeArrowheads="1"/>
          </p:cNvSpPr>
          <p:nvPr/>
        </p:nvSpPr>
        <p:spPr bwMode="auto">
          <a:xfrm>
            <a:off x="304800" y="314325"/>
            <a:ext cx="8153400" cy="6467475"/>
          </a:xfrm>
          <a:prstGeom prst="rect">
            <a:avLst/>
          </a:prstGeom>
          <a:noFill/>
          <a:ln w="9525">
            <a:noFill/>
            <a:miter lim="800000"/>
            <a:headEnd/>
            <a:tailEnd/>
          </a:ln>
        </p:spPr>
        <p:txBody>
          <a:bodyPr>
            <a:prstTxWarp prst="textNoShape">
              <a:avLst/>
            </a:prstTxWarp>
            <a:spAutoFit/>
          </a:bodyPr>
          <a:lstStyle/>
          <a:p>
            <a:pPr algn="just"/>
            <a:r>
              <a:rPr lang="en-US" sz="2800">
                <a:latin typeface="Calibri" pitchFamily="-72" charset="0"/>
              </a:rPr>
              <a:t>Project and Problem Based Leaning is high on the list for addressing skill development and engaging students. But before we can move forward, you need to take a look at your understanding of  project and problem based learning. </a:t>
            </a:r>
          </a:p>
          <a:p>
            <a:pPr algn="just"/>
            <a:endParaRPr lang="en-US" sz="2800">
              <a:latin typeface="Calibri" pitchFamily="-72" charset="0"/>
            </a:endParaRPr>
          </a:p>
          <a:p>
            <a:pPr algn="just"/>
            <a:r>
              <a:rPr lang="en-US" sz="2800">
                <a:latin typeface="Calibri" pitchFamily="-72" charset="0"/>
              </a:rPr>
              <a:t>So... using the combined knowledge and resources of this group investigate, collaborate, coordinate and report your understanding </a:t>
            </a:r>
          </a:p>
          <a:p>
            <a:pPr algn="just"/>
            <a:endParaRPr lang="en-US" sz="2800">
              <a:solidFill>
                <a:srgbClr val="C00000"/>
              </a:solidFill>
              <a:latin typeface="Calibri" pitchFamily="-72" charset="0"/>
            </a:endParaRPr>
          </a:p>
          <a:p>
            <a:pPr algn="just"/>
            <a:r>
              <a:rPr lang="en-US" sz="2800" b="1">
                <a:latin typeface="Calibri" pitchFamily="-72" charset="0"/>
              </a:rPr>
              <a:t>You have approximate  30 minutes to  complete.</a:t>
            </a:r>
            <a:r>
              <a:rPr lang="en-US" sz="2800">
                <a:latin typeface="Calibri" pitchFamily="-72" charset="0"/>
              </a:rPr>
              <a:t> </a:t>
            </a:r>
          </a:p>
          <a:p>
            <a:endParaRPr lang="en-US" sz="2800">
              <a:latin typeface="Times New Roman" pitchFamily="-72" charset="0"/>
            </a:endParaRPr>
          </a:p>
          <a:p>
            <a:r>
              <a:rPr lang="en-US" sz="2800">
                <a:latin typeface="Times New Roman" pitchFamily="-72" charset="0"/>
              </a:rPr>
              <a:t> </a:t>
            </a:r>
          </a:p>
          <a:p>
            <a:endParaRPr lang="en-US">
              <a:latin typeface="Times New Roman" pitchFamily="-72" charset="0"/>
            </a:endParaRPr>
          </a:p>
          <a:p>
            <a:endParaRPr lang="en-US">
              <a:latin typeface="Times New Roman" pitchFamily="-72" charset="0"/>
            </a:endParaRPr>
          </a:p>
          <a:p>
            <a:endParaRPr lang="en-US">
              <a:latin typeface="Calibri" pitchFamily="-72" charset="0"/>
            </a:endParaRPr>
          </a:p>
        </p:txBody>
      </p:sp>
      <p:pic>
        <p:nvPicPr>
          <p:cNvPr id="81922" name="Picture 5" descr="C:\Documents and Settings\jhenry\Local Settings\Temporary Internet Files\Content.IE5\2DZEKSZJ\MC900230847[1].wmf"/>
          <p:cNvPicPr>
            <a:picLocks noChangeAspect="1" noChangeArrowheads="1"/>
          </p:cNvPicPr>
          <p:nvPr/>
        </p:nvPicPr>
        <p:blipFill>
          <a:blip r:embed="rId3"/>
          <a:srcRect/>
          <a:stretch>
            <a:fillRect/>
          </a:stretch>
        </p:blipFill>
        <p:spPr bwMode="auto">
          <a:xfrm>
            <a:off x="3505200" y="5105400"/>
            <a:ext cx="1905000" cy="1389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381000" y="304800"/>
            <a:ext cx="8458200" cy="6367463"/>
          </a:xfrm>
          <a:prstGeom prst="rect">
            <a:avLst/>
          </a:prstGeom>
          <a:noFill/>
          <a:ln w="9525">
            <a:noFill/>
            <a:miter lim="800000"/>
            <a:headEnd/>
            <a:tailEnd/>
          </a:ln>
        </p:spPr>
        <p:txBody>
          <a:bodyPr>
            <a:prstTxWarp prst="textNoShape">
              <a:avLst/>
            </a:prstTxWarp>
            <a:spAutoFit/>
          </a:bodyPr>
          <a:lstStyle/>
          <a:p>
            <a:r>
              <a:rPr lang="en-US" sz="3200" b="1">
                <a:latin typeface="Calibri" pitchFamily="-72" charset="0"/>
              </a:rPr>
              <a:t>Consider the following…</a:t>
            </a:r>
            <a:endParaRPr lang="en-US" sz="3200">
              <a:latin typeface="Calibri" pitchFamily="-72" charset="0"/>
            </a:endParaRPr>
          </a:p>
          <a:p>
            <a:r>
              <a:rPr lang="en-US" sz="3200">
                <a:latin typeface="Calibri" pitchFamily="-72" charset="0"/>
              </a:rPr>
              <a:t> </a:t>
            </a:r>
          </a:p>
          <a:p>
            <a:r>
              <a:rPr lang="en-US" sz="3200">
                <a:solidFill>
                  <a:srgbClr val="C00000"/>
                </a:solidFill>
                <a:latin typeface="Calibri" pitchFamily="-72" charset="0"/>
              </a:rPr>
              <a:t>Why do PBL? </a:t>
            </a:r>
          </a:p>
          <a:p>
            <a:r>
              <a:rPr lang="en-US" sz="3200">
                <a:solidFill>
                  <a:srgbClr val="C00000"/>
                </a:solidFill>
                <a:latin typeface="Calibri" pitchFamily="-72" charset="0"/>
              </a:rPr>
              <a:t>What are the Pros and Cons of PBL? </a:t>
            </a:r>
          </a:p>
          <a:p>
            <a:r>
              <a:rPr lang="en-US" sz="3200">
                <a:solidFill>
                  <a:srgbClr val="C00000"/>
                </a:solidFill>
                <a:latin typeface="Calibri" pitchFamily="-72" charset="0"/>
              </a:rPr>
              <a:t>What are the Characteristics of PBL?</a:t>
            </a:r>
          </a:p>
          <a:p>
            <a:r>
              <a:rPr lang="en-US" sz="3200">
                <a:solidFill>
                  <a:srgbClr val="C00000"/>
                </a:solidFill>
                <a:latin typeface="Calibri" pitchFamily="-72" charset="0"/>
              </a:rPr>
              <a:t>What are the Differences and Similarities of  Project and Problem Based Learning? </a:t>
            </a:r>
          </a:p>
          <a:p>
            <a:r>
              <a:rPr lang="en-US" sz="3200">
                <a:solidFill>
                  <a:srgbClr val="C00000"/>
                </a:solidFill>
                <a:latin typeface="Calibri" pitchFamily="-72" charset="0"/>
              </a:rPr>
              <a:t>How is Differentiated Instruction used in PBL? </a:t>
            </a:r>
          </a:p>
          <a:p>
            <a:r>
              <a:rPr lang="en-US" sz="3200">
                <a:solidFill>
                  <a:srgbClr val="C00000"/>
                </a:solidFill>
                <a:latin typeface="Calibri" pitchFamily="-72" charset="0"/>
              </a:rPr>
              <a:t>How is PBL Assessed?  </a:t>
            </a:r>
          </a:p>
          <a:p>
            <a:r>
              <a:rPr lang="en-US" sz="3200">
                <a:solidFill>
                  <a:srgbClr val="C00000"/>
                </a:solidFill>
                <a:latin typeface="Calibri" pitchFamily="-72" charset="0"/>
              </a:rPr>
              <a:t>What are the Student and Teacher roles when doing PBL </a:t>
            </a:r>
          </a:p>
          <a:p>
            <a:r>
              <a:rPr lang="en-US" sz="3200">
                <a:solidFill>
                  <a:srgbClr val="C00000"/>
                </a:solidFill>
                <a:latin typeface="Calibri" pitchFamily="-72" charset="0"/>
              </a:rPr>
              <a:t>How is Technology being used to support PBL?</a:t>
            </a:r>
            <a:r>
              <a:rPr lang="en-US" sz="2800">
                <a:solidFill>
                  <a:srgbClr val="C00000"/>
                </a:solidFill>
                <a:latin typeface="Times New Roman" pitchFamily="-72" charset="0"/>
              </a:rPr>
              <a:t> </a:t>
            </a:r>
          </a:p>
          <a:p>
            <a:r>
              <a:rPr lang="en-US" sz="2800">
                <a:solidFill>
                  <a:srgbClr val="C00000"/>
                </a:solidFill>
                <a:latin typeface="Times New Roman" pitchFamily="-72" charset="0"/>
              </a:rPr>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914400" y="685800"/>
            <a:ext cx="7696200" cy="4572000"/>
          </a:xfrm>
        </p:spPr>
        <p:txBody>
          <a:bodyPr>
            <a:normAutofit/>
          </a:bodyPr>
          <a:lstStyle/>
          <a:p>
            <a:r>
              <a:rPr lang="en-US" sz="3600" b="1" smtClean="0"/>
              <a:t>Differentiated Instruction </a:t>
            </a:r>
            <a:br>
              <a:rPr lang="en-US" sz="3600" b="1" smtClean="0"/>
            </a:br>
            <a:r>
              <a:rPr lang="en-US" sz="2900" b="1" i="1" smtClean="0">
                <a:solidFill>
                  <a:srgbClr val="003399"/>
                </a:solidFill>
              </a:rPr>
              <a:t/>
            </a:r>
            <a:br>
              <a:rPr lang="en-US" sz="2900" b="1" i="1" smtClean="0">
                <a:solidFill>
                  <a:srgbClr val="003399"/>
                </a:solidFill>
              </a:rPr>
            </a:br>
            <a:r>
              <a:rPr lang="en-US" sz="2900" b="1" i="1" smtClean="0">
                <a:solidFill>
                  <a:srgbClr val="003399"/>
                </a:solidFill>
              </a:rPr>
              <a:t> </a:t>
            </a:r>
            <a:r>
              <a:rPr lang="en-US" sz="3400" i="1" smtClean="0"/>
              <a:t>When a teacher tries to teach something to the entire class at the same time, “chances are, one-third of the kids already know it; one-third will get it; and the remaining third won’t.  So two-thirds of the children </a:t>
            </a:r>
            <a:br>
              <a:rPr lang="en-US" sz="3400" i="1" smtClean="0"/>
            </a:br>
            <a:r>
              <a:rPr lang="en-US" sz="3400" i="1" smtClean="0"/>
              <a:t>are wasting their time.”</a:t>
            </a:r>
            <a:br>
              <a:rPr lang="en-US" sz="3400" i="1" smtClean="0"/>
            </a:br>
            <a:r>
              <a:rPr lang="en-US" sz="2500" smtClean="0"/>
              <a:t>           </a:t>
            </a:r>
            <a:r>
              <a:rPr lang="en-US" sz="2000" smtClean="0"/>
              <a:t/>
            </a:r>
            <a:br>
              <a:rPr lang="en-US" sz="2000" smtClean="0"/>
            </a:br>
            <a:r>
              <a:rPr lang="en-US" sz="2000" smtClean="0"/>
              <a:t>                               </a:t>
            </a:r>
            <a:r>
              <a:rPr lang="en-US" sz="2000" b="1" smtClean="0"/>
              <a:t>- </a:t>
            </a:r>
            <a:r>
              <a:rPr lang="en-US" sz="2800" b="1" smtClean="0"/>
              <a:t>Lilian Katz</a:t>
            </a:r>
            <a:endParaRPr lang="en-US" sz="2200" b="1"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5" name="Rectangle 2"/>
          <p:cNvSpPr>
            <a:spLocks noGrp="1" noChangeArrowheads="1"/>
          </p:cNvSpPr>
          <p:nvPr>
            <p:ph type="title"/>
          </p:nvPr>
        </p:nvSpPr>
        <p:spPr>
          <a:xfrm>
            <a:off x="990600" y="685800"/>
            <a:ext cx="7696200" cy="3048000"/>
          </a:xfrm>
        </p:spPr>
        <p:txBody>
          <a:bodyPr/>
          <a:lstStyle/>
          <a:p>
            <a:pPr algn="l"/>
            <a:r>
              <a:rPr lang="en-US" sz="2400" b="1" i="1">
                <a:solidFill>
                  <a:srgbClr val="003399"/>
                </a:solidFill>
              </a:rPr>
              <a:t>When a teacher tries to teach something to the entire class at the same time, “chances are, one-third of the kids already know it; one-third will get it; and the remaining third won’t.  So two-thirds of the children are wasting their time.”</a:t>
            </a:r>
            <a:br>
              <a:rPr lang="en-US" sz="2400" b="1" i="1">
                <a:solidFill>
                  <a:srgbClr val="003399"/>
                </a:solidFill>
              </a:rPr>
            </a:br>
            <a:r>
              <a:rPr lang="en-US" sz="2800">
                <a:solidFill>
                  <a:srgbClr val="003399"/>
                </a:solidFill>
              </a:rPr>
              <a:t>                                                           </a:t>
            </a:r>
            <a:r>
              <a:rPr lang="en-US" sz="2400">
                <a:solidFill>
                  <a:srgbClr val="003399"/>
                </a:solidFill>
              </a:rPr>
              <a:t>- Lilian Katz</a:t>
            </a:r>
            <a:br>
              <a:rPr lang="en-US" sz="2400">
                <a:solidFill>
                  <a:srgbClr val="003399"/>
                </a:solidFill>
              </a:rPr>
            </a:br>
            <a:endParaRPr lang="en-US" sz="2400">
              <a:solidFill>
                <a:srgbClr val="003399"/>
              </a:solidFill>
            </a:endParaRPr>
          </a:p>
        </p:txBody>
      </p:sp>
      <p:sp>
        <p:nvSpPr>
          <p:cNvPr id="88066" name="Rectangle 5"/>
          <p:cNvSpPr>
            <a:spLocks noGrp="1" noChangeArrowheads="1"/>
          </p:cNvSpPr>
          <p:nvPr>
            <p:ph type="body" idx="1"/>
          </p:nvPr>
        </p:nvSpPr>
        <p:spPr>
          <a:xfrm>
            <a:off x="990600" y="4267200"/>
            <a:ext cx="6553200" cy="2590800"/>
          </a:xfrm>
        </p:spPr>
        <p:txBody>
          <a:bodyPr/>
          <a:lstStyle/>
          <a:p>
            <a:pPr marL="533400" indent="-533400"/>
            <a:r>
              <a:rPr lang="en-US" sz="2800" b="1">
                <a:solidFill>
                  <a:schemeClr val="accent2"/>
                </a:solidFill>
              </a:rPr>
              <a:t>As a student, I was in the 1/3 who…</a:t>
            </a:r>
          </a:p>
          <a:p>
            <a:pPr marL="533400" indent="-533400"/>
            <a:r>
              <a:rPr lang="en-US" sz="2800" b="1">
                <a:solidFill>
                  <a:schemeClr val="accent2"/>
                </a:solidFill>
              </a:rPr>
              <a:t>As a teacher, I was in the 1/3 who...</a:t>
            </a:r>
          </a:p>
          <a:p>
            <a:pPr marL="533400" indent="-533400"/>
            <a:r>
              <a:rPr lang="en-US" sz="2800" b="1">
                <a:solidFill>
                  <a:schemeClr val="accent2"/>
                </a:solidFill>
              </a:rPr>
              <a:t>As a parent, my child is in the 1/3 who…</a:t>
            </a:r>
          </a:p>
          <a:p>
            <a:pPr marL="533400" indent="-533400"/>
            <a:endParaRPr lang="en-US" sz="2400" b="1">
              <a:solidFill>
                <a:schemeClr val="accent2"/>
              </a:solidFill>
            </a:endParaRPr>
          </a:p>
        </p:txBody>
      </p:sp>
      <p:sp>
        <p:nvSpPr>
          <p:cNvPr id="88067" name="Text Box 6"/>
          <p:cNvSpPr txBox="1">
            <a:spLocks noChangeArrowheads="1"/>
          </p:cNvSpPr>
          <p:nvPr/>
        </p:nvSpPr>
        <p:spPr bwMode="auto">
          <a:xfrm>
            <a:off x="990600" y="3276600"/>
            <a:ext cx="6019800" cy="1370013"/>
          </a:xfrm>
          <a:prstGeom prst="rect">
            <a:avLst/>
          </a:prstGeom>
          <a:noFill/>
          <a:ln w="9525">
            <a:noFill/>
            <a:miter lim="800000"/>
            <a:headEnd/>
            <a:tailEnd/>
          </a:ln>
        </p:spPr>
        <p:txBody>
          <a:bodyPr>
            <a:prstTxWarp prst="textNoShape">
              <a:avLst/>
            </a:prstTxWarp>
            <a:spAutoFit/>
          </a:bodyPr>
          <a:lstStyle/>
          <a:p>
            <a:r>
              <a:rPr lang="en-US" sz="2400" b="1">
                <a:solidFill>
                  <a:srgbClr val="003399"/>
                </a:solidFill>
                <a:latin typeface="Century Gothic" pitchFamily="-72" charset="0"/>
              </a:rPr>
              <a:t>Reflect on this quote by completing these phrases:</a:t>
            </a:r>
            <a:endParaRPr lang="en-US" b="1">
              <a:solidFill>
                <a:srgbClr val="003399"/>
              </a:solidFill>
              <a:latin typeface="Century Gothic" pitchFamily="-72" charset="0"/>
            </a:endParaRPr>
          </a:p>
          <a:p>
            <a:pPr>
              <a:spcBef>
                <a:spcPct val="50000"/>
              </a:spcBef>
            </a:pPr>
            <a:endParaRPr lang="en-US" sz="2400" b="1">
              <a:solidFill>
                <a:srgbClr val="003399"/>
              </a:solidFill>
              <a:latin typeface="Century Gothic" pitchFamily="-72"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82" name="Rectangle 2"/>
          <p:cNvSpPr>
            <a:spLocks noGrp="1"/>
          </p:cNvSpPr>
          <p:nvPr>
            <p:ph type="title"/>
          </p:nvPr>
        </p:nvSpPr>
        <p:spPr/>
        <p:txBody>
          <a:bodyPr/>
          <a:lstStyle/>
          <a:p>
            <a:r>
              <a:rPr lang="en-US"/>
              <a:t>Test Your Understanding of DI</a:t>
            </a:r>
          </a:p>
        </p:txBody>
      </p:sp>
      <p:sp>
        <p:nvSpPr>
          <p:cNvPr id="276483" name="Rectangle 3"/>
          <p:cNvSpPr>
            <a:spLocks noGrp="1"/>
          </p:cNvSpPr>
          <p:nvPr>
            <p:ph type="body" idx="1"/>
          </p:nvPr>
        </p:nvSpPr>
        <p:spPr>
          <a:xfrm>
            <a:off x="457200" y="1882775"/>
            <a:ext cx="7742238" cy="3890963"/>
          </a:xfrm>
        </p:spPr>
        <p:txBody>
          <a:bodyPr/>
          <a:lstStyle/>
          <a:p>
            <a:pPr>
              <a:lnSpc>
                <a:spcPct val="90000"/>
              </a:lnSpc>
            </a:pPr>
            <a:r>
              <a:rPr lang="en-US"/>
              <a:t>Break into groups of 4-5 people</a:t>
            </a:r>
          </a:p>
          <a:p>
            <a:pPr>
              <a:lnSpc>
                <a:spcPct val="90000"/>
              </a:lnSpc>
            </a:pPr>
            <a:r>
              <a:rPr lang="en-US"/>
              <a:t>As a group, discuss the multiple choice questions on “Differentiated Instruction” and come to consensus on the correct answer.</a:t>
            </a:r>
          </a:p>
          <a:p>
            <a:pPr>
              <a:lnSpc>
                <a:spcPct val="90000"/>
              </a:lnSpc>
            </a:pPr>
            <a:r>
              <a:rPr lang="en-US"/>
              <a:t>Be prepared to share your answers with the group at large.</a:t>
            </a:r>
          </a:p>
          <a:p>
            <a:pPr>
              <a:lnSpc>
                <a:spcPct val="90000"/>
              </a:lnSpc>
            </a:pP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8530" name="Rectangle 2"/>
          <p:cNvSpPr>
            <a:spLocks noGrp="1"/>
          </p:cNvSpPr>
          <p:nvPr>
            <p:ph type="title"/>
          </p:nvPr>
        </p:nvSpPr>
        <p:spPr>
          <a:xfrm>
            <a:off x="457200" y="274638"/>
            <a:ext cx="8229600" cy="792162"/>
          </a:xfrm>
        </p:spPr>
        <p:txBody>
          <a:bodyPr/>
          <a:lstStyle/>
          <a:p>
            <a:r>
              <a:rPr lang="en-US" sz="4000"/>
              <a:t>DI Quiz</a:t>
            </a:r>
            <a:endParaRPr lang="en-US"/>
          </a:p>
        </p:txBody>
      </p:sp>
      <p:sp>
        <p:nvSpPr>
          <p:cNvPr id="278531" name="Rectangle 3"/>
          <p:cNvSpPr>
            <a:spLocks noGrp="1"/>
          </p:cNvSpPr>
          <p:nvPr>
            <p:ph type="body" idx="1"/>
          </p:nvPr>
        </p:nvSpPr>
        <p:spPr>
          <a:xfrm>
            <a:off x="206375" y="1239838"/>
            <a:ext cx="8786813" cy="4405312"/>
          </a:xfrm>
        </p:spPr>
        <p:txBody>
          <a:bodyPr/>
          <a:lstStyle/>
          <a:p>
            <a:pPr marL="533400" indent="-533400" defTabSz="1014413">
              <a:lnSpc>
                <a:spcPct val="90000"/>
              </a:lnSpc>
              <a:buFont typeface="Arial" pitchFamily="-72" charset="0"/>
              <a:buNone/>
            </a:pPr>
            <a:r>
              <a:rPr lang="en-US" sz="1800">
                <a:latin typeface="Helvetica" pitchFamily="-72" charset="0"/>
              </a:rPr>
              <a:t>1. One of the leading experts in Differentiated Instruction is</a:t>
            </a:r>
            <a:endParaRPr lang="en-US" sz="2400">
              <a:latin typeface="Helvetica" pitchFamily="-72" charset="0"/>
            </a:endParaRPr>
          </a:p>
          <a:p>
            <a:pPr marL="1395413" lvl="2" indent="-381000" defTabSz="1014413">
              <a:lnSpc>
                <a:spcPct val="90000"/>
              </a:lnSpc>
              <a:buFont typeface="Arial" pitchFamily="-72" charset="0"/>
              <a:buAutoNum type="alphaLcPeriod"/>
            </a:pPr>
            <a:r>
              <a:rPr lang="en-US" sz="1800">
                <a:latin typeface="Helvetica" pitchFamily="-72" charset="0"/>
              </a:rPr>
              <a:t>Robert Marzano</a:t>
            </a:r>
          </a:p>
          <a:p>
            <a:pPr marL="1395413" lvl="2" indent="-381000" defTabSz="1014413">
              <a:lnSpc>
                <a:spcPct val="90000"/>
              </a:lnSpc>
              <a:buFont typeface="Arial" pitchFamily="-72" charset="0"/>
              <a:buAutoNum type="alphaLcPeriod"/>
            </a:pPr>
            <a:r>
              <a:rPr lang="en-US" sz="1800">
                <a:latin typeface="Helvetica" pitchFamily="-72" charset="0"/>
              </a:rPr>
              <a:t>Grant Wiggins</a:t>
            </a:r>
          </a:p>
          <a:p>
            <a:pPr marL="1395413" lvl="2" indent="-381000" defTabSz="1014413">
              <a:lnSpc>
                <a:spcPct val="90000"/>
              </a:lnSpc>
              <a:buFont typeface="Arial" pitchFamily="-72" charset="0"/>
              <a:buAutoNum type="alphaLcPeriod"/>
            </a:pPr>
            <a:r>
              <a:rPr lang="en-US" sz="1800">
                <a:latin typeface="Helvetica" pitchFamily="-72" charset="0"/>
              </a:rPr>
              <a:t>Carol Anne Tomlinson</a:t>
            </a:r>
          </a:p>
          <a:p>
            <a:pPr marL="1395413" lvl="2" indent="-381000" defTabSz="1014413">
              <a:lnSpc>
                <a:spcPct val="90000"/>
              </a:lnSpc>
              <a:buFont typeface="Arial" pitchFamily="-72" charset="0"/>
              <a:buAutoNum type="alphaLcPeriod"/>
            </a:pPr>
            <a:r>
              <a:rPr lang="en-US" sz="1800">
                <a:latin typeface="Helvetica" pitchFamily="-72" charset="0"/>
              </a:rPr>
              <a:t>Jerry Seinfeld</a:t>
            </a:r>
          </a:p>
          <a:p>
            <a:pPr marL="1395413" lvl="2" indent="-381000" defTabSz="1014413">
              <a:lnSpc>
                <a:spcPct val="90000"/>
              </a:lnSpc>
              <a:buFont typeface="Arial" pitchFamily="-72" charset="0"/>
              <a:buAutoNum type="alphaLcPeriod"/>
            </a:pPr>
            <a:endParaRPr lang="en-US" sz="1800">
              <a:latin typeface="Helvetica" pitchFamily="-72" charset="0"/>
            </a:endParaRPr>
          </a:p>
          <a:p>
            <a:pPr marL="533400" indent="-533400" defTabSz="1014413">
              <a:lnSpc>
                <a:spcPct val="90000"/>
              </a:lnSpc>
              <a:buFont typeface="Arial" pitchFamily="-72" charset="0"/>
              <a:buNone/>
            </a:pPr>
            <a:r>
              <a:rPr lang="en-US" sz="1800">
                <a:latin typeface="Helvetica" pitchFamily="-72" charset="0"/>
              </a:rPr>
              <a:t>2. Effective differentiated practices depend upon a  rigorous and viable curriculum and then begins with:</a:t>
            </a:r>
          </a:p>
          <a:p>
            <a:pPr marL="1395413" lvl="2" indent="-381000" defTabSz="1014413">
              <a:lnSpc>
                <a:spcPct val="90000"/>
              </a:lnSpc>
              <a:buFont typeface="Arial" pitchFamily="-72" charset="0"/>
              <a:buNone/>
            </a:pPr>
            <a:r>
              <a:rPr lang="en-US" sz="1800">
                <a:latin typeface="Helvetica" pitchFamily="-72" charset="0"/>
              </a:rPr>
              <a:t>a.	assessment</a:t>
            </a:r>
          </a:p>
          <a:p>
            <a:pPr marL="1395413" lvl="2" indent="-381000" defTabSz="1014413">
              <a:lnSpc>
                <a:spcPct val="90000"/>
              </a:lnSpc>
              <a:buFont typeface="Arial" pitchFamily="-72" charset="0"/>
              <a:buNone/>
            </a:pPr>
            <a:r>
              <a:rPr lang="en-US" sz="1800">
                <a:latin typeface="Helvetica" pitchFamily="-72" charset="0"/>
              </a:rPr>
              <a:t>b.	lesson planning</a:t>
            </a:r>
          </a:p>
          <a:p>
            <a:pPr marL="1395413" lvl="2" indent="-381000" defTabSz="1014413">
              <a:lnSpc>
                <a:spcPct val="90000"/>
              </a:lnSpc>
              <a:buFont typeface="Arial" pitchFamily="-72" charset="0"/>
              <a:buNone/>
            </a:pPr>
            <a:r>
              <a:rPr lang="en-US" sz="1800">
                <a:latin typeface="Helvetica" pitchFamily="-72" charset="0"/>
              </a:rPr>
              <a:t>c.	the ability to function on very little sleep</a:t>
            </a:r>
          </a:p>
          <a:p>
            <a:pPr marL="1395413" lvl="2" indent="-381000" defTabSz="1014413">
              <a:lnSpc>
                <a:spcPct val="90000"/>
              </a:lnSpc>
              <a:buFont typeface="Arial" pitchFamily="-72" charset="0"/>
              <a:buNone/>
            </a:pPr>
            <a:r>
              <a:rPr lang="en-US" sz="1800">
                <a:latin typeface="Helvetica" pitchFamily="-72" charset="0"/>
              </a:rPr>
              <a:t>d.	content knowledge</a:t>
            </a:r>
          </a:p>
          <a:p>
            <a:pPr marL="533400" indent="-533400" defTabSz="1014413">
              <a:lnSpc>
                <a:spcPct val="90000"/>
              </a:lnSpc>
              <a:buFont typeface="Arial" pitchFamily="-72" charset="0"/>
              <a:buNone/>
            </a:pPr>
            <a:r>
              <a:rPr lang="en-US" sz="1800">
                <a:latin typeface="Helvetica" pitchFamily="-72" charset="0"/>
              </a:rPr>
              <a:t>3.</a:t>
            </a:r>
            <a:r>
              <a:rPr lang="en-US" sz="2400">
                <a:latin typeface="Helvetica" pitchFamily="-72" charset="0"/>
              </a:rPr>
              <a:t> </a:t>
            </a:r>
            <a:r>
              <a:rPr lang="en-US" sz="1800">
                <a:latin typeface="Helvetica" pitchFamily="-72" charset="0"/>
              </a:rPr>
              <a:t>When we differentiate what students are learning we are differentiating</a:t>
            </a:r>
          </a:p>
          <a:p>
            <a:pPr marL="1395413" lvl="2" indent="-381000" defTabSz="1014413">
              <a:lnSpc>
                <a:spcPct val="90000"/>
              </a:lnSpc>
              <a:buFont typeface="Arial" pitchFamily="-72" charset="0"/>
              <a:buAutoNum type="alphaLcPeriod"/>
            </a:pPr>
            <a:r>
              <a:rPr lang="en-US" sz="1800">
                <a:latin typeface="Helvetica" pitchFamily="-72" charset="0"/>
              </a:rPr>
              <a:t>interests</a:t>
            </a:r>
          </a:p>
          <a:p>
            <a:pPr marL="1395413" lvl="2" indent="-381000" defTabSz="1014413">
              <a:lnSpc>
                <a:spcPct val="90000"/>
              </a:lnSpc>
              <a:buFont typeface="Arial" pitchFamily="-72" charset="0"/>
              <a:buAutoNum type="alphaLcPeriod"/>
            </a:pPr>
            <a:r>
              <a:rPr lang="en-US" sz="1800">
                <a:latin typeface="Helvetica" pitchFamily="-72" charset="0"/>
              </a:rPr>
              <a:t>product</a:t>
            </a:r>
          </a:p>
          <a:p>
            <a:pPr marL="1395413" lvl="2" indent="-381000" defTabSz="1014413">
              <a:lnSpc>
                <a:spcPct val="90000"/>
              </a:lnSpc>
              <a:buFont typeface="Arial" pitchFamily="-72" charset="0"/>
              <a:buAutoNum type="alphaLcPeriod"/>
            </a:pPr>
            <a:r>
              <a:rPr lang="en-US" sz="1800">
                <a:latin typeface="Helvetica" pitchFamily="-72" charset="0"/>
              </a:rPr>
              <a:t>process</a:t>
            </a:r>
          </a:p>
          <a:p>
            <a:pPr marL="1395413" lvl="2" indent="-381000" defTabSz="1014413">
              <a:lnSpc>
                <a:spcPct val="90000"/>
              </a:lnSpc>
              <a:buFont typeface="Arial" pitchFamily="-72" charset="0"/>
              <a:buAutoNum type="alphaLcPeriod"/>
            </a:pPr>
            <a:r>
              <a:rPr lang="en-US" sz="1800">
                <a:latin typeface="Helvetica" pitchFamily="-72" charset="0"/>
              </a:rPr>
              <a:t>content</a:t>
            </a:r>
          </a:p>
          <a:p>
            <a:pPr marL="533400" indent="-533400" defTabSz="1014413">
              <a:lnSpc>
                <a:spcPct val="90000"/>
              </a:lnSpc>
            </a:pPr>
            <a:endParaRPr lang="en-US" sz="2400">
              <a:latin typeface="Helvetica" pitchFamily="-72" charset="0"/>
            </a:endParaRPr>
          </a:p>
          <a:p>
            <a:pPr marL="533400" indent="-533400" defTabSz="1014413">
              <a:lnSpc>
                <a:spcPct val="90000"/>
              </a:lnSpc>
            </a:pPr>
            <a:endParaRPr lang="en-US"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ext Box 4"/>
          <p:cNvSpPr txBox="1">
            <a:spLocks noChangeArrowheads="1"/>
          </p:cNvSpPr>
          <p:nvPr/>
        </p:nvSpPr>
        <p:spPr bwMode="auto">
          <a:xfrm>
            <a:off x="533400" y="685800"/>
            <a:ext cx="8305800" cy="5934075"/>
          </a:xfrm>
          <a:prstGeom prst="rect">
            <a:avLst/>
          </a:prstGeom>
          <a:noFill/>
          <a:ln w="9525">
            <a:noFill/>
            <a:miter lim="800000"/>
            <a:headEnd/>
            <a:tailEnd/>
          </a:ln>
        </p:spPr>
        <p:txBody>
          <a:bodyPr>
            <a:prstTxWarp prst="textNoShape">
              <a:avLst/>
            </a:prstTxWarp>
            <a:spAutoFit/>
          </a:bodyPr>
          <a:lstStyle/>
          <a:p>
            <a:pPr>
              <a:buFont typeface="Arial" pitchFamily="-72" charset="0"/>
              <a:buChar char="•"/>
            </a:pPr>
            <a:r>
              <a:rPr lang="en-US" sz="2400">
                <a:ea typeface="Arial" pitchFamily="-72" charset="0"/>
                <a:cs typeface="Arial" pitchFamily="-72" charset="0"/>
              </a:rPr>
              <a:t> Be Creative</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Have a basic knowledge of Mathematics</a:t>
            </a:r>
          </a:p>
          <a:p>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Understand Money, and Economics</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Computer and Technology Skills</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Information Literacy  (finding sources, evaluating, and </a:t>
            </a:r>
          </a:p>
          <a:p>
            <a:r>
              <a:rPr lang="en-US" sz="2400">
                <a:ea typeface="Arial" pitchFamily="-72" charset="0"/>
                <a:cs typeface="Arial" pitchFamily="-72" charset="0"/>
              </a:rPr>
              <a:t>  using and information effectively)</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Life Skills </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Health and Safety knowledge</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Citizenship and Government </a:t>
            </a:r>
          </a:p>
        </p:txBody>
      </p:sp>
      <p:sp>
        <p:nvSpPr>
          <p:cNvPr id="20482" name="Text Box 5"/>
          <p:cNvSpPr txBox="1">
            <a:spLocks noChangeArrowheads="1"/>
          </p:cNvSpPr>
          <p:nvPr/>
        </p:nvSpPr>
        <p:spPr bwMode="auto">
          <a:xfrm>
            <a:off x="381000" y="0"/>
            <a:ext cx="8458200" cy="1160463"/>
          </a:xfrm>
          <a:prstGeom prst="rect">
            <a:avLst/>
          </a:prstGeom>
          <a:noFill/>
          <a:ln w="9525">
            <a:noFill/>
            <a:miter lim="800000"/>
            <a:headEnd/>
            <a:tailEnd/>
          </a:ln>
        </p:spPr>
        <p:txBody>
          <a:bodyPr>
            <a:prstTxWarp prst="textNoShape">
              <a:avLst/>
            </a:prstTxWarp>
            <a:spAutoFit/>
          </a:bodyPr>
          <a:lstStyle/>
          <a:p>
            <a:pPr algn="ctr"/>
            <a:r>
              <a:rPr lang="en-US" sz="2800">
                <a:ea typeface="Arial" pitchFamily="-72" charset="0"/>
                <a:cs typeface="Arial" pitchFamily="-72" charset="0"/>
              </a:rPr>
              <a:t>Similarities to PBL and What Employers Want</a:t>
            </a:r>
          </a:p>
          <a:p>
            <a:pPr algn="ctr">
              <a:spcBef>
                <a:spcPct val="50000"/>
              </a:spcBef>
            </a:pPr>
            <a:endParaRPr lang="en-US" sz="280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9554" name="Rectangle 2"/>
          <p:cNvSpPr>
            <a:spLocks noGrp="1"/>
          </p:cNvSpPr>
          <p:nvPr>
            <p:ph type="title"/>
          </p:nvPr>
        </p:nvSpPr>
        <p:spPr>
          <a:xfrm>
            <a:off x="457200" y="152400"/>
            <a:ext cx="8229600" cy="868363"/>
          </a:xfrm>
        </p:spPr>
        <p:txBody>
          <a:bodyPr/>
          <a:lstStyle/>
          <a:p>
            <a:r>
              <a:rPr lang="en-US" sz="4000"/>
              <a:t>DI Quiz (pg 2)</a:t>
            </a:r>
            <a:endParaRPr lang="en-US"/>
          </a:p>
        </p:txBody>
      </p:sp>
      <p:sp>
        <p:nvSpPr>
          <p:cNvPr id="279555" name="Rectangle 3"/>
          <p:cNvSpPr>
            <a:spLocks noGrp="1"/>
          </p:cNvSpPr>
          <p:nvPr>
            <p:ph type="body" idx="1"/>
          </p:nvPr>
        </p:nvSpPr>
        <p:spPr>
          <a:xfrm>
            <a:off x="206375" y="990600"/>
            <a:ext cx="8786813" cy="4406900"/>
          </a:xfrm>
        </p:spPr>
        <p:txBody>
          <a:bodyPr/>
          <a:lstStyle/>
          <a:p>
            <a:pPr marL="609600" indent="-609600" defTabSz="1014413">
              <a:lnSpc>
                <a:spcPct val="90000"/>
              </a:lnSpc>
              <a:buFont typeface="Arial" pitchFamily="-72" charset="0"/>
              <a:buNone/>
            </a:pPr>
            <a:r>
              <a:rPr lang="en-US" sz="1800">
                <a:latin typeface="Helvetica" pitchFamily="-72" charset="0"/>
              </a:rPr>
              <a:t>4. When we differentiate learning activities, we are differentiating</a:t>
            </a:r>
          </a:p>
          <a:p>
            <a:pPr marL="609600" indent="-609600" defTabSz="1014413">
              <a:lnSpc>
                <a:spcPct val="90000"/>
              </a:lnSpc>
              <a:buFont typeface="Arial" pitchFamily="-72" charset="0"/>
              <a:buAutoNum type="alphaLcPeriod"/>
            </a:pPr>
            <a:r>
              <a:rPr lang="en-US" sz="1800">
                <a:latin typeface="Helvetica" pitchFamily="-72" charset="0"/>
              </a:rPr>
              <a:t>process</a:t>
            </a:r>
          </a:p>
          <a:p>
            <a:pPr marL="609600" indent="-609600" defTabSz="1014413">
              <a:lnSpc>
                <a:spcPct val="90000"/>
              </a:lnSpc>
              <a:buFont typeface="Arial" pitchFamily="-72" charset="0"/>
              <a:buAutoNum type="alphaLcPeriod"/>
            </a:pPr>
            <a:r>
              <a:rPr lang="en-US" sz="1800">
                <a:latin typeface="Helvetica" pitchFamily="-72" charset="0"/>
              </a:rPr>
              <a:t>the fun factor</a:t>
            </a:r>
          </a:p>
          <a:p>
            <a:pPr marL="609600" indent="-609600" defTabSz="1014413">
              <a:lnSpc>
                <a:spcPct val="90000"/>
              </a:lnSpc>
              <a:buFont typeface="Arial" pitchFamily="-72" charset="0"/>
              <a:buAutoNum type="alphaLcPeriod"/>
            </a:pPr>
            <a:r>
              <a:rPr lang="en-US" sz="1800">
                <a:latin typeface="Helvetica" pitchFamily="-72" charset="0"/>
              </a:rPr>
              <a:t>product</a:t>
            </a:r>
          </a:p>
          <a:p>
            <a:pPr marL="609600" indent="-609600" defTabSz="1014413">
              <a:lnSpc>
                <a:spcPct val="90000"/>
              </a:lnSpc>
              <a:buFont typeface="Arial" pitchFamily="-72" charset="0"/>
              <a:buAutoNum type="alphaLcPeriod"/>
            </a:pPr>
            <a:r>
              <a:rPr lang="en-US" sz="1800">
                <a:latin typeface="Helvetica" pitchFamily="-72" charset="0"/>
              </a:rPr>
              <a:t>Content</a:t>
            </a:r>
          </a:p>
          <a:p>
            <a:pPr marL="609600" indent="-609600" defTabSz="1014413">
              <a:lnSpc>
                <a:spcPct val="90000"/>
              </a:lnSpc>
              <a:buFont typeface="Arial" pitchFamily="-72" charset="0"/>
              <a:buAutoNum type="alphaLcPeriod"/>
            </a:pPr>
            <a:endParaRPr lang="en-US" sz="1800">
              <a:latin typeface="Helvetica" pitchFamily="-72" charset="0"/>
            </a:endParaRPr>
          </a:p>
          <a:p>
            <a:pPr marL="609600" indent="-609600" defTabSz="1014413">
              <a:lnSpc>
                <a:spcPct val="90000"/>
              </a:lnSpc>
              <a:buFont typeface="Arial" pitchFamily="-72" charset="0"/>
              <a:buNone/>
            </a:pPr>
            <a:r>
              <a:rPr lang="en-US" sz="1800">
                <a:latin typeface="Helvetica" pitchFamily="-72" charset="0"/>
              </a:rPr>
              <a:t>5. Differentiation is dependent upon a classroom culture that</a:t>
            </a:r>
          </a:p>
          <a:p>
            <a:pPr marL="609600" indent="-609600" defTabSz="1014413">
              <a:lnSpc>
                <a:spcPct val="90000"/>
              </a:lnSpc>
              <a:buFont typeface="Arial" pitchFamily="-72" charset="0"/>
              <a:buAutoNum type="alphaLcPeriod"/>
            </a:pPr>
            <a:r>
              <a:rPr lang="en-US" sz="1800">
                <a:latin typeface="Helvetica" pitchFamily="-72" charset="0"/>
              </a:rPr>
              <a:t>emphasizes competitiveness among students</a:t>
            </a:r>
          </a:p>
          <a:p>
            <a:pPr marL="609600" indent="-609600" defTabSz="1014413">
              <a:lnSpc>
                <a:spcPct val="90000"/>
              </a:lnSpc>
              <a:buFont typeface="Arial" pitchFamily="-72" charset="0"/>
              <a:buAutoNum type="alphaLcPeriod"/>
            </a:pPr>
            <a:r>
              <a:rPr lang="en-US" sz="1800">
                <a:latin typeface="Helvetica" pitchFamily="-72" charset="0"/>
              </a:rPr>
              <a:t>embraces and honors diversity</a:t>
            </a:r>
          </a:p>
          <a:p>
            <a:pPr marL="609600" indent="-609600" defTabSz="1014413">
              <a:lnSpc>
                <a:spcPct val="90000"/>
              </a:lnSpc>
              <a:buFont typeface="Arial" pitchFamily="-72" charset="0"/>
              <a:buAutoNum type="alphaLcPeriod"/>
            </a:pPr>
            <a:r>
              <a:rPr lang="en-US" sz="1800">
                <a:latin typeface="Helvetica" pitchFamily="-72" charset="0"/>
              </a:rPr>
              <a:t>focuses on personalized instruction</a:t>
            </a:r>
          </a:p>
          <a:p>
            <a:pPr marL="609600" indent="-609600" defTabSz="1014413">
              <a:lnSpc>
                <a:spcPct val="90000"/>
              </a:lnSpc>
              <a:buFont typeface="Arial" pitchFamily="-72" charset="0"/>
              <a:buAutoNum type="alphaLcPeriod"/>
            </a:pPr>
            <a:r>
              <a:rPr lang="en-US" sz="1800">
                <a:latin typeface="Helvetica" pitchFamily="-72" charset="0"/>
              </a:rPr>
              <a:t>honors the “do whatever it takes” attitude</a:t>
            </a:r>
          </a:p>
          <a:p>
            <a:pPr marL="609600" indent="-609600" defTabSz="1014413">
              <a:lnSpc>
                <a:spcPct val="90000"/>
              </a:lnSpc>
              <a:buFont typeface="Arial" pitchFamily="-72" charset="0"/>
              <a:buAutoNum type="alphaLcPeriod"/>
            </a:pPr>
            <a:endParaRPr lang="en-US" sz="1800">
              <a:latin typeface="Helvetica" pitchFamily="-72" charset="0"/>
            </a:endParaRPr>
          </a:p>
          <a:p>
            <a:pPr marL="609600" indent="-609600" defTabSz="1014413">
              <a:lnSpc>
                <a:spcPct val="90000"/>
              </a:lnSpc>
              <a:buFont typeface="Arial" pitchFamily="-72" charset="0"/>
              <a:buNone/>
            </a:pPr>
            <a:r>
              <a:rPr lang="en-US" sz="1800">
                <a:latin typeface="Helvetica" pitchFamily="-72" charset="0"/>
              </a:rPr>
              <a:t>6. A student’s learning profile includes</a:t>
            </a:r>
          </a:p>
          <a:p>
            <a:pPr marL="609600" indent="-609600" defTabSz="1014413">
              <a:lnSpc>
                <a:spcPct val="90000"/>
              </a:lnSpc>
              <a:buFont typeface="Arial" pitchFamily="-72" charset="0"/>
              <a:buAutoNum type="alphaLcPeriod"/>
            </a:pPr>
            <a:r>
              <a:rPr lang="en-US" sz="1800">
                <a:latin typeface="Helvetica" pitchFamily="-72" charset="0"/>
              </a:rPr>
              <a:t>learning styles</a:t>
            </a:r>
          </a:p>
          <a:p>
            <a:pPr marL="609600" indent="-609600" defTabSz="1014413">
              <a:lnSpc>
                <a:spcPct val="90000"/>
              </a:lnSpc>
              <a:buFont typeface="Arial" pitchFamily="-72" charset="0"/>
              <a:buAutoNum type="alphaLcPeriod"/>
            </a:pPr>
            <a:r>
              <a:rPr lang="en-US" sz="1800">
                <a:latin typeface="Helvetica" pitchFamily="-72" charset="0"/>
              </a:rPr>
              <a:t>multiple intelligence preference</a:t>
            </a:r>
          </a:p>
          <a:p>
            <a:pPr marL="609600" indent="-609600" defTabSz="1014413">
              <a:lnSpc>
                <a:spcPct val="90000"/>
              </a:lnSpc>
              <a:buFont typeface="Arial" pitchFamily="-72" charset="0"/>
              <a:buAutoNum type="alphaLcPeriod"/>
            </a:pPr>
            <a:r>
              <a:rPr lang="en-US" sz="1800">
                <a:latin typeface="Helvetica" pitchFamily="-72" charset="0"/>
              </a:rPr>
              <a:t>Gender</a:t>
            </a:r>
          </a:p>
          <a:p>
            <a:pPr marL="609600" indent="-609600" defTabSz="1014413">
              <a:lnSpc>
                <a:spcPct val="90000"/>
              </a:lnSpc>
              <a:buFont typeface="Arial" pitchFamily="-72" charset="0"/>
              <a:buAutoNum type="alphaLcPeriod"/>
            </a:pPr>
            <a:r>
              <a:rPr lang="en-US" sz="1800">
                <a:latin typeface="Helvetica" pitchFamily="-72" charset="0"/>
              </a:rPr>
              <a:t>cultural background and experience</a:t>
            </a:r>
          </a:p>
          <a:p>
            <a:pPr marL="609600" indent="-609600" defTabSz="1014413">
              <a:lnSpc>
                <a:spcPct val="90000"/>
              </a:lnSpc>
              <a:buFont typeface="Arial" pitchFamily="-72" charset="0"/>
              <a:buAutoNum type="alphaLcPeriod"/>
            </a:pPr>
            <a:r>
              <a:rPr lang="en-US" sz="1800">
                <a:latin typeface="Helvetica" pitchFamily="-72" charset="0"/>
              </a:rPr>
              <a:t>all of the above</a:t>
            </a:r>
            <a:endParaRPr lang="en-US" sz="1900">
              <a:latin typeface="Helvetica" pitchFamily="-72" charset="0"/>
            </a:endParaRPr>
          </a:p>
          <a:p>
            <a:pPr marL="609600" indent="-609600" defTabSz="1014413">
              <a:lnSpc>
                <a:spcPct val="90000"/>
              </a:lnSpc>
              <a:buFont typeface="Arial" pitchFamily="-72" charset="0"/>
              <a:buAutoNum type="alphaLcPeriod"/>
            </a:pPr>
            <a:endParaRPr lang="en-US" sz="2400">
              <a:latin typeface="Helvetica" pitchFamily="-72" charset="0"/>
            </a:endParaRPr>
          </a:p>
          <a:p>
            <a:pPr marL="1471613" lvl="2" indent="-457200" defTabSz="1014413">
              <a:lnSpc>
                <a:spcPct val="90000"/>
              </a:lnSpc>
            </a:pPr>
            <a:endParaRPr lang="en-US" sz="1200">
              <a:latin typeface="Helvetica" pitchFamily="-72" charset="0"/>
            </a:endParaRPr>
          </a:p>
          <a:p>
            <a:pPr marL="609600" indent="-609600" defTabSz="1014413">
              <a:lnSpc>
                <a:spcPct val="90000"/>
              </a:lnSpc>
              <a:buFont typeface="Arial" pitchFamily="-72" charset="0"/>
              <a:buNone/>
            </a:pPr>
            <a:endParaRPr lang="en-US" sz="24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0578" name="Rectangle 2"/>
          <p:cNvSpPr>
            <a:spLocks noGrp="1"/>
          </p:cNvSpPr>
          <p:nvPr>
            <p:ph type="title"/>
          </p:nvPr>
        </p:nvSpPr>
        <p:spPr/>
        <p:txBody>
          <a:bodyPr/>
          <a:lstStyle/>
          <a:p>
            <a:r>
              <a:rPr lang="en-US" sz="4000"/>
              <a:t>DI Quiz (pg 3)</a:t>
            </a:r>
            <a:endParaRPr lang="en-US"/>
          </a:p>
        </p:txBody>
      </p:sp>
      <p:sp>
        <p:nvSpPr>
          <p:cNvPr id="280579" name="Rectangle 3"/>
          <p:cNvSpPr>
            <a:spLocks noGrp="1"/>
          </p:cNvSpPr>
          <p:nvPr>
            <p:ph type="body" idx="1"/>
          </p:nvPr>
        </p:nvSpPr>
        <p:spPr/>
        <p:txBody>
          <a:bodyPr/>
          <a:lstStyle/>
          <a:p>
            <a:pPr marL="609600" indent="-609600" defTabSz="1014413">
              <a:buFont typeface="Arial" pitchFamily="-72" charset="0"/>
              <a:buNone/>
            </a:pPr>
            <a:r>
              <a:rPr lang="en-US" sz="1800">
                <a:latin typeface="Helvetica" pitchFamily="-72" charset="0"/>
              </a:rPr>
              <a:t>7. A student’s readiness always parallels his/her ability:</a:t>
            </a:r>
          </a:p>
          <a:p>
            <a:pPr marL="609600" indent="-609600" defTabSz="1014413">
              <a:buFont typeface="Arial" pitchFamily="-72" charset="0"/>
              <a:buAutoNum type="alphaLcPeriod"/>
            </a:pPr>
            <a:r>
              <a:rPr lang="en-US" sz="1800">
                <a:latin typeface="Helvetica" pitchFamily="-72" charset="0"/>
              </a:rPr>
              <a:t>True</a:t>
            </a:r>
          </a:p>
          <a:p>
            <a:pPr marL="609600" indent="-609600" defTabSz="1014413">
              <a:buFont typeface="Arial" pitchFamily="-72" charset="0"/>
              <a:buAutoNum type="alphaLcPeriod"/>
            </a:pPr>
            <a:r>
              <a:rPr lang="en-US" sz="1800">
                <a:latin typeface="Helvetica" pitchFamily="-72" charset="0"/>
              </a:rPr>
              <a:t>False</a:t>
            </a:r>
            <a:endParaRPr lang="en-US" sz="2400">
              <a:latin typeface="Helvetica" pitchFamily="-72" charset="0"/>
            </a:endParaRPr>
          </a:p>
          <a:p>
            <a:pPr marL="1471613" lvl="2" indent="-457200" defTabSz="1014413"/>
            <a:endParaRPr lang="en-US" sz="1800">
              <a:latin typeface="Helvetica" pitchFamily="-72" charset="0"/>
            </a:endParaRPr>
          </a:p>
          <a:p>
            <a:pPr marL="609600" indent="-609600" defTabSz="1014413">
              <a:buFont typeface="Arial" pitchFamily="-72" charset="0"/>
              <a:buNone/>
            </a:pPr>
            <a:r>
              <a:rPr lang="en-US" sz="1800">
                <a:latin typeface="Helvetica" pitchFamily="-72" charset="0"/>
              </a:rPr>
              <a:t>8. Before we begin differentiating our instruction, we must know our students and:</a:t>
            </a:r>
          </a:p>
          <a:p>
            <a:pPr marL="609600" indent="-609600" defTabSz="1014413">
              <a:buFont typeface="Arial" pitchFamily="-72" charset="0"/>
              <a:buAutoNum type="alphaLcPeriod"/>
            </a:pPr>
            <a:r>
              <a:rPr lang="en-US" sz="1800">
                <a:latin typeface="Helvetica" pitchFamily="-72" charset="0"/>
              </a:rPr>
              <a:t>the importance of state assessments</a:t>
            </a:r>
          </a:p>
          <a:p>
            <a:pPr marL="609600" indent="-609600" defTabSz="1014413">
              <a:buFont typeface="Arial" pitchFamily="-72" charset="0"/>
              <a:buAutoNum type="alphaLcPeriod"/>
            </a:pPr>
            <a:r>
              <a:rPr lang="en-US" sz="1800">
                <a:latin typeface="Helvetica" pitchFamily="-72" charset="0"/>
              </a:rPr>
              <a:t>be able to read their minds</a:t>
            </a:r>
          </a:p>
          <a:p>
            <a:pPr marL="609600" indent="-609600" defTabSz="1014413">
              <a:buFont typeface="Arial" pitchFamily="-72" charset="0"/>
              <a:buAutoNum type="alphaLcPeriod"/>
            </a:pPr>
            <a:r>
              <a:rPr lang="en-US" sz="1800">
                <a:latin typeface="Helvetica" pitchFamily="-72" charset="0"/>
              </a:rPr>
              <a:t>send home weekly communications about our classroom activities</a:t>
            </a:r>
          </a:p>
          <a:p>
            <a:pPr marL="609600" indent="-609600" defTabSz="1014413">
              <a:buFont typeface="Arial" pitchFamily="-72" charset="0"/>
              <a:buAutoNum type="alphaLcPeriod"/>
            </a:pPr>
            <a:r>
              <a:rPr lang="en-US" sz="1800">
                <a:latin typeface="Helvetica" pitchFamily="-72" charset="0"/>
              </a:rPr>
              <a:t>identify what we want them to know, be able to do and understand</a:t>
            </a:r>
          </a:p>
          <a:p>
            <a:pPr marL="609600" indent="-609600" defTabSz="1014413"/>
            <a:endParaRPr lang="en-US" sz="24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282626" name="Picture 2" descr="conceptMap"/>
          <p:cNvPicPr>
            <a:picLocks noChangeAspect="1" noChangeArrowheads="1"/>
          </p:cNvPicPr>
          <p:nvPr>
            <p:ph idx="1"/>
          </p:nvPr>
        </p:nvPicPr>
        <p:blipFill>
          <a:blip r:embed="rId3"/>
          <a:srcRect/>
          <a:stretch>
            <a:fillRect/>
          </a:stretch>
        </p:blipFill>
        <p:spPr>
          <a:xfrm>
            <a:off x="609600" y="228600"/>
            <a:ext cx="8001000" cy="6310313"/>
          </a:xfrm>
          <a:ln w="19050">
            <a:solidFill>
              <a:srgbClr val="00FFFF"/>
            </a:solidFill>
          </a:ln>
        </p:spPr>
      </p:pic>
      <p:sp>
        <p:nvSpPr>
          <p:cNvPr id="282627" name="Text Box 3"/>
          <p:cNvSpPr txBox="1">
            <a:spLocks noChangeArrowheads="1"/>
          </p:cNvSpPr>
          <p:nvPr/>
        </p:nvSpPr>
        <p:spPr bwMode="auto">
          <a:xfrm>
            <a:off x="6858000" y="6172200"/>
            <a:ext cx="1676400" cy="274638"/>
          </a:xfrm>
          <a:prstGeom prst="rect">
            <a:avLst/>
          </a:prstGeom>
          <a:noFill/>
          <a:ln w="9525">
            <a:noFill/>
            <a:miter lim="800000"/>
            <a:headEnd/>
            <a:tailEnd/>
          </a:ln>
          <a:effectLst/>
        </p:spPr>
        <p:txBody>
          <a:bodyPr lIns="91436" tIns="45718" rIns="91436" bIns="45718">
            <a:prstTxWarp prst="textNoShape">
              <a:avLst/>
            </a:prstTxWarp>
            <a:spAutoFit/>
          </a:bodyPr>
          <a:lstStyle/>
          <a:p>
            <a:pPr>
              <a:spcBef>
                <a:spcPct val="50000"/>
              </a:spcBef>
            </a:pPr>
            <a:r>
              <a:rPr lang="en-US" sz="1200"/>
              <a:t>(Tomlinson 2001)</a:t>
            </a:r>
          </a:p>
        </p:txBody>
      </p:sp>
      <p:sp>
        <p:nvSpPr>
          <p:cNvPr id="282628" name="Rectangle 4">
            <a:hlinkClick r:id="" action="ppaction://noaction"/>
          </p:cNvPr>
          <p:cNvSpPr>
            <a:spLocks noChangeArrowheads="1"/>
          </p:cNvSpPr>
          <p:nvPr/>
        </p:nvSpPr>
        <p:spPr bwMode="auto">
          <a:xfrm>
            <a:off x="1524000" y="3886200"/>
            <a:ext cx="16764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282629" name="Rectangle 5">
            <a:hlinkClick r:id="" action="ppaction://noaction"/>
          </p:cNvPr>
          <p:cNvSpPr>
            <a:spLocks noChangeArrowheads="1"/>
          </p:cNvSpPr>
          <p:nvPr/>
        </p:nvSpPr>
        <p:spPr bwMode="auto">
          <a:xfrm>
            <a:off x="3733800" y="3886200"/>
            <a:ext cx="1676400" cy="457200"/>
          </a:xfrm>
          <a:prstGeom prst="rect">
            <a:avLst/>
          </a:prstGeom>
          <a:noFill/>
          <a:ln w="9525">
            <a:noFill/>
            <a:miter lim="800000"/>
            <a:headEnd/>
            <a:tailEnd/>
          </a:ln>
          <a:effectLst/>
        </p:spPr>
        <p:txBody>
          <a:bodyPr wrap="none" anchor="ctr">
            <a:prstTxWarp prst="textNoShape">
              <a:avLst/>
            </a:prstTxWarp>
          </a:bodyPr>
          <a:lstStyle/>
          <a:p>
            <a:endParaRPr lang="en-US"/>
          </a:p>
        </p:txBody>
      </p:sp>
      <p:sp>
        <p:nvSpPr>
          <p:cNvPr id="282630" name="Rectangle 6">
            <a:hlinkClick r:id="" action="ppaction://noaction"/>
          </p:cNvPr>
          <p:cNvSpPr>
            <a:spLocks noChangeArrowheads="1"/>
          </p:cNvSpPr>
          <p:nvPr/>
        </p:nvSpPr>
        <p:spPr bwMode="auto">
          <a:xfrm>
            <a:off x="5943600" y="3886200"/>
            <a:ext cx="1676400" cy="457200"/>
          </a:xfrm>
          <a:prstGeom prst="rect">
            <a:avLst/>
          </a:prstGeom>
          <a:noFill/>
          <a:ln w="9525">
            <a:noFill/>
            <a:miter lim="800000"/>
            <a:headEnd/>
            <a:tailEnd/>
          </a:ln>
          <a:effectLst/>
        </p:spPr>
        <p:txBody>
          <a:bodyPr wrap="none" anchor="ctr">
            <a:prstTxWarp prst="textNoShape">
              <a:avLst/>
            </a:prstTxWarp>
          </a:bodyPr>
          <a:lstStyle/>
          <a:p>
            <a:endParaRPr 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4674" name="Rectangle 2"/>
          <p:cNvSpPr>
            <a:spLocks noGrp="1"/>
          </p:cNvSpPr>
          <p:nvPr>
            <p:ph type="body" idx="1"/>
          </p:nvPr>
        </p:nvSpPr>
        <p:spPr>
          <a:xfrm>
            <a:off x="274638" y="1101725"/>
            <a:ext cx="6754812" cy="4613275"/>
          </a:xfrm>
        </p:spPr>
        <p:txBody>
          <a:bodyPr/>
          <a:lstStyle/>
          <a:p>
            <a:pPr marL="379413" indent="-379413" defTabSz="1014413">
              <a:lnSpc>
                <a:spcPct val="90000"/>
              </a:lnSpc>
            </a:pPr>
            <a:r>
              <a:rPr lang="en-US" sz="2400"/>
              <a:t>Technologies Available</a:t>
            </a:r>
          </a:p>
          <a:p>
            <a:pPr marL="823913" lvl="1" indent="-317500" defTabSz="1014413">
              <a:lnSpc>
                <a:spcPct val="90000"/>
              </a:lnSpc>
            </a:pPr>
            <a:r>
              <a:rPr lang="en-US" sz="2000"/>
              <a:t>Multiple Intelligences Survey</a:t>
            </a:r>
          </a:p>
          <a:p>
            <a:pPr marL="1266825" lvl="2" indent="-252413" defTabSz="1014413">
              <a:lnSpc>
                <a:spcPct val="90000"/>
              </a:lnSpc>
            </a:pPr>
            <a:r>
              <a:rPr lang="en-US" sz="1800">
                <a:hlinkClick r:id="rId3"/>
              </a:rPr>
              <a:t>http://surfaquarium.com/MI/inventory.htm</a:t>
            </a:r>
            <a:endParaRPr lang="en-US" sz="1800"/>
          </a:p>
          <a:p>
            <a:pPr marL="823913" lvl="1" indent="-317500" defTabSz="1014413">
              <a:lnSpc>
                <a:spcPct val="90000"/>
              </a:lnSpc>
              <a:buFont typeface="Arial" pitchFamily="-72" charset="0"/>
              <a:buNone/>
            </a:pPr>
            <a:r>
              <a:rPr lang="en-US" sz="2000"/>
              <a:t>– Learning Styles Questionnaire</a:t>
            </a:r>
          </a:p>
          <a:p>
            <a:pPr marL="1266825" lvl="2" indent="-252413" defTabSz="1014413">
              <a:lnSpc>
                <a:spcPct val="90000"/>
              </a:lnSpc>
            </a:pPr>
            <a:r>
              <a:rPr lang="en-US" sz="1800">
                <a:hlinkClick r:id="rId4"/>
              </a:rPr>
              <a:t>http://www.engr.ncsu.edu/learningstyles/ilsweb.html</a:t>
            </a:r>
            <a:endParaRPr lang="en-US" sz="1800"/>
          </a:p>
          <a:p>
            <a:pPr marL="1266825" lvl="2" indent="-252413" defTabSz="1014413">
              <a:lnSpc>
                <a:spcPct val="90000"/>
              </a:lnSpc>
            </a:pPr>
            <a:r>
              <a:rPr lang="en-US" sz="1800" u="sng">
                <a:hlinkClick r:id="rId5"/>
              </a:rPr>
              <a:t>www.berghuis.co.nz/abiator/lsi/lsitest1.html</a:t>
            </a:r>
            <a:endParaRPr lang="en-US" sz="1800"/>
          </a:p>
          <a:p>
            <a:pPr marL="823913" lvl="1" indent="-317500" defTabSz="1014413">
              <a:lnSpc>
                <a:spcPct val="90000"/>
              </a:lnSpc>
            </a:pPr>
            <a:r>
              <a:rPr lang="en-US" sz="2000"/>
              <a:t>Rubistar</a:t>
            </a:r>
          </a:p>
          <a:p>
            <a:pPr marL="1266825" lvl="2" indent="-252413" defTabSz="1014413">
              <a:lnSpc>
                <a:spcPct val="90000"/>
              </a:lnSpc>
            </a:pPr>
            <a:r>
              <a:rPr lang="en-US" sz="1800"/>
              <a:t>Online rubric generator</a:t>
            </a:r>
          </a:p>
          <a:p>
            <a:pPr marL="1266825" lvl="2" indent="-252413" defTabSz="1014413">
              <a:lnSpc>
                <a:spcPct val="90000"/>
              </a:lnSpc>
            </a:pPr>
            <a:r>
              <a:rPr lang="en-US" sz="1800">
                <a:hlinkClick r:id="rId6"/>
              </a:rPr>
              <a:t>http://rubistar.4teachers.org/index.php</a:t>
            </a:r>
            <a:endParaRPr lang="en-US" sz="1800"/>
          </a:p>
          <a:p>
            <a:pPr marL="823913" lvl="1" indent="-317500" defTabSz="1014413">
              <a:lnSpc>
                <a:spcPct val="90000"/>
              </a:lnSpc>
              <a:buFont typeface="Arial" pitchFamily="-72" charset="0"/>
              <a:buNone/>
            </a:pPr>
            <a:r>
              <a:rPr lang="en-US" sz="1800"/>
              <a:t>–  </a:t>
            </a:r>
            <a:r>
              <a:rPr lang="en-US" sz="2000"/>
              <a:t>Project-based learning checklist</a:t>
            </a:r>
            <a:endParaRPr lang="en-US" sz="1800"/>
          </a:p>
          <a:p>
            <a:pPr marL="1266825" lvl="2" indent="-252413" defTabSz="1014413">
              <a:lnSpc>
                <a:spcPct val="90000"/>
              </a:lnSpc>
            </a:pPr>
            <a:r>
              <a:rPr lang="en-US" sz="1800">
                <a:hlinkClick r:id="rId7"/>
              </a:rPr>
              <a:t>http://pblchecklist.4teachers.org/</a:t>
            </a:r>
            <a:r>
              <a:rPr lang="en-US" sz="1800"/>
              <a:t> </a:t>
            </a:r>
            <a:endParaRPr lang="en-US" sz="1800" u="sng"/>
          </a:p>
          <a:p>
            <a:pPr marL="379413" indent="-379413" defTabSz="1014413">
              <a:lnSpc>
                <a:spcPct val="90000"/>
              </a:lnSpc>
            </a:pPr>
            <a:endParaRPr lang="en-US" sz="2400"/>
          </a:p>
          <a:p>
            <a:pPr marL="1266825" lvl="2" indent="-252413" defTabSz="1014413">
              <a:lnSpc>
                <a:spcPct val="90000"/>
              </a:lnSpc>
            </a:pPr>
            <a:endParaRPr lang="en-US" sz="1800"/>
          </a:p>
          <a:p>
            <a:pPr marL="1266825" lvl="2" indent="-252413" defTabSz="1014413">
              <a:lnSpc>
                <a:spcPct val="90000"/>
              </a:lnSpc>
            </a:pPr>
            <a:endParaRPr lang="en-US" sz="1800"/>
          </a:p>
          <a:p>
            <a:pPr marL="1266825" lvl="2" indent="-252413" defTabSz="1014413">
              <a:lnSpc>
                <a:spcPct val="90000"/>
              </a:lnSpc>
            </a:pPr>
            <a:endParaRPr lang="en-US" sz="1800"/>
          </a:p>
          <a:p>
            <a:pPr marL="1266825" lvl="2" indent="-252413" defTabSz="1014413">
              <a:lnSpc>
                <a:spcPct val="90000"/>
              </a:lnSpc>
            </a:pPr>
            <a:endParaRPr lang="en-US" sz="1800"/>
          </a:p>
        </p:txBody>
      </p:sp>
      <p:pic>
        <p:nvPicPr>
          <p:cNvPr id="284675" name="Picture 3" descr="myaccess"/>
          <p:cNvPicPr>
            <a:picLocks noChangeAspect="1" noChangeArrowheads="1"/>
          </p:cNvPicPr>
          <p:nvPr/>
        </p:nvPicPr>
        <p:blipFill>
          <a:blip r:embed="rId8"/>
          <a:srcRect/>
          <a:stretch>
            <a:fillRect/>
          </a:stretch>
        </p:blipFill>
        <p:spPr bwMode="auto">
          <a:xfrm>
            <a:off x="6864350" y="2409825"/>
            <a:ext cx="1854200" cy="1852613"/>
          </a:xfrm>
          <a:prstGeom prst="rect">
            <a:avLst/>
          </a:prstGeom>
          <a:noFill/>
        </p:spPr>
      </p:pic>
      <p:sp>
        <p:nvSpPr>
          <p:cNvPr id="284676" name="Rectangle 4"/>
          <p:cNvSpPr>
            <a:spLocks noChangeArrowheads="1"/>
          </p:cNvSpPr>
          <p:nvPr/>
        </p:nvSpPr>
        <p:spPr bwMode="auto">
          <a:xfrm>
            <a:off x="206375" y="138113"/>
            <a:ext cx="7343775" cy="846137"/>
          </a:xfrm>
          <a:prstGeom prst="rect">
            <a:avLst/>
          </a:prstGeom>
          <a:noFill/>
          <a:ln w="9525">
            <a:noFill/>
            <a:miter lim="800000"/>
            <a:headEnd/>
            <a:tailEnd/>
          </a:ln>
          <a:effectLst/>
        </p:spPr>
        <p:txBody>
          <a:bodyPr lIns="91436" tIns="45718" rIns="91436" bIns="45718" anchor="ctr">
            <a:prstTxWarp prst="textNoShape">
              <a:avLst/>
            </a:prstTxWarp>
          </a:bodyPr>
          <a:lstStyle/>
          <a:p>
            <a:pPr algn="ctr" defTabSz="825500"/>
            <a:r>
              <a:rPr lang="en-US" sz="4900" b="1">
                <a:latin typeface="Calibri" pitchFamily="-72" charset="0"/>
              </a:rPr>
              <a:t>Importance of Assessment</a:t>
            </a:r>
          </a:p>
        </p:txBody>
      </p:sp>
      <p:sp>
        <p:nvSpPr>
          <p:cNvPr id="284677" name="Text Box 5"/>
          <p:cNvSpPr txBox="1">
            <a:spLocks noChangeArrowheads="1"/>
          </p:cNvSpPr>
          <p:nvPr/>
        </p:nvSpPr>
        <p:spPr bwMode="auto">
          <a:xfrm>
            <a:off x="685800" y="4957763"/>
            <a:ext cx="7277100" cy="1177925"/>
          </a:xfrm>
          <a:prstGeom prst="rect">
            <a:avLst/>
          </a:prstGeom>
          <a:noFill/>
          <a:ln w="9525">
            <a:noFill/>
            <a:miter lim="800000"/>
            <a:headEnd/>
            <a:tailEnd/>
          </a:ln>
          <a:effectLst/>
        </p:spPr>
        <p:txBody>
          <a:bodyPr lIns="82479" tIns="41239" rIns="82479" bIns="41239">
            <a:prstTxWarp prst="textNoShape">
              <a:avLst/>
            </a:prstTxWarp>
            <a:spAutoFit/>
          </a:bodyPr>
          <a:lstStyle/>
          <a:p>
            <a:pPr defTabSz="825500"/>
            <a:r>
              <a:rPr lang="en-US" sz="2400"/>
              <a:t>“We are no longer teaching if what we teach is more important than who we teach or how we teach.” </a:t>
            </a:r>
          </a:p>
          <a:p>
            <a:pPr defTabSz="825500"/>
            <a:r>
              <a:rPr lang="en-US" sz="2400"/>
              <a:t> - </a:t>
            </a:r>
            <a:r>
              <a:rPr lang="en-US"/>
              <a:t>Carol Ann Tomlinson (2003)</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pPr>
              <a:defRPr/>
            </a:pPr>
            <a:r>
              <a:rPr lang="en-US"/>
              <a:t>Differentiated Instruction Awareness</a:t>
            </a:r>
          </a:p>
        </p:txBody>
      </p:sp>
      <p:sp>
        <p:nvSpPr>
          <p:cNvPr id="90114" name="Rectangle 5"/>
          <p:cNvSpPr>
            <a:spLocks noChangeArrowheads="1"/>
          </p:cNvSpPr>
          <p:nvPr/>
        </p:nvSpPr>
        <p:spPr bwMode="auto">
          <a:xfrm>
            <a:off x="5029200" y="2819400"/>
            <a:ext cx="3581400" cy="3368675"/>
          </a:xfrm>
          <a:prstGeom prst="rect">
            <a:avLst/>
          </a:prstGeom>
          <a:solidFill>
            <a:srgbClr val="FFFFFF"/>
          </a:solidFill>
          <a:ln w="9525">
            <a:noFill/>
            <a:miter lim="800000"/>
            <a:headEnd/>
            <a:tailEnd/>
          </a:ln>
        </p:spPr>
        <p:txBody>
          <a:bodyPr wrap="none" anchor="ctr">
            <a:prstTxWarp prst="textNoShape">
              <a:avLst/>
            </a:prstTxWarp>
          </a:bodyPr>
          <a:lstStyle/>
          <a:p>
            <a:endParaRPr lang="en-US">
              <a:latin typeface="Calibri" pitchFamily="-72" charset="0"/>
            </a:endParaRPr>
          </a:p>
        </p:txBody>
      </p:sp>
      <p:sp>
        <p:nvSpPr>
          <p:cNvPr id="90115" name="Rectangle 3"/>
          <p:cNvSpPr>
            <a:spLocks noGrp="1" noChangeArrowheads="1"/>
          </p:cNvSpPr>
          <p:nvPr>
            <p:ph type="body" idx="1"/>
          </p:nvPr>
        </p:nvSpPr>
        <p:spPr>
          <a:xfrm>
            <a:off x="304800" y="1143000"/>
            <a:ext cx="8458200" cy="4983163"/>
          </a:xfrm>
        </p:spPr>
        <p:txBody>
          <a:bodyPr/>
          <a:lstStyle/>
          <a:p>
            <a:pPr>
              <a:lnSpc>
                <a:spcPct val="90000"/>
              </a:lnSpc>
            </a:pPr>
            <a:r>
              <a:rPr lang="en-US" b="1">
                <a:solidFill>
                  <a:srgbClr val="FF0000"/>
                </a:solidFill>
              </a:rPr>
              <a:t>Differentiated instruction is a philosophy of  </a:t>
            </a:r>
          </a:p>
          <a:p>
            <a:pPr>
              <a:lnSpc>
                <a:spcPct val="90000"/>
              </a:lnSpc>
              <a:buFontTx/>
              <a:buNone/>
            </a:pPr>
            <a:r>
              <a:rPr lang="en-US" b="1">
                <a:solidFill>
                  <a:srgbClr val="FF0000"/>
                </a:solidFill>
              </a:rPr>
              <a:t>    teaching that:</a:t>
            </a:r>
          </a:p>
          <a:p>
            <a:pPr lvl="1">
              <a:lnSpc>
                <a:spcPct val="90000"/>
              </a:lnSpc>
            </a:pPr>
            <a:r>
              <a:rPr lang="en-US" sz="2600" b="1">
                <a:solidFill>
                  <a:srgbClr val="000099"/>
                </a:solidFill>
              </a:rPr>
              <a:t>Creates a personalized and responsive    classroom environment</a:t>
            </a:r>
          </a:p>
          <a:p>
            <a:pPr lvl="1">
              <a:lnSpc>
                <a:spcPct val="90000"/>
              </a:lnSpc>
            </a:pPr>
            <a:r>
              <a:rPr lang="en-US" sz="2600" b="1">
                <a:solidFill>
                  <a:srgbClr val="000099"/>
                </a:solidFill>
              </a:rPr>
              <a:t>Maximizes student growth and individual success while honoring and celebrating the unique qualities of each student</a:t>
            </a:r>
          </a:p>
          <a:p>
            <a:pPr lvl="1">
              <a:lnSpc>
                <a:spcPct val="90000"/>
              </a:lnSpc>
            </a:pPr>
            <a:r>
              <a:rPr lang="en-US" sz="2600" b="1">
                <a:solidFill>
                  <a:srgbClr val="000099"/>
                </a:solidFill>
              </a:rPr>
              <a:t>Offers a variety of learning options within a student centered classroom</a:t>
            </a:r>
          </a:p>
          <a:p>
            <a:pPr lvl="1">
              <a:lnSpc>
                <a:spcPct val="90000"/>
              </a:lnSpc>
            </a:pPr>
            <a:r>
              <a:rPr lang="en-US" sz="2600" b="1">
                <a:solidFill>
                  <a:srgbClr val="000099"/>
                </a:solidFill>
              </a:rPr>
              <a:t>Blends whole group, small group, and individualized instruction utilizing</a:t>
            </a:r>
            <a:r>
              <a:rPr lang="en-US" b="1">
                <a:solidFill>
                  <a:srgbClr val="000099"/>
                </a:solidFill>
              </a:rPr>
              <a:t> a </a:t>
            </a:r>
            <a:r>
              <a:rPr lang="en-US" sz="2600" b="1">
                <a:solidFill>
                  <a:srgbClr val="000099"/>
                </a:solidFill>
              </a:rPr>
              <a:t>standards-based curriculum</a:t>
            </a:r>
          </a:p>
        </p:txBody>
      </p:sp>
      <p:sp>
        <p:nvSpPr>
          <p:cNvPr id="225284" name="Rectangle 4"/>
          <p:cNvSpPr>
            <a:spLocks noGrp="1" noChangeArrowheads="1"/>
          </p:cNvSpPr>
          <p:nvPr>
            <p:ph type="title"/>
          </p:nvPr>
        </p:nvSpPr>
        <p:spPr>
          <a:xfrm>
            <a:off x="457200" y="419100"/>
            <a:ext cx="8686800" cy="731838"/>
          </a:xfrm>
        </p:spPr>
        <p:txBody>
          <a:bodyPr>
            <a:normAutofit/>
          </a:bodyPr>
          <a:lstStyle/>
          <a:p>
            <a:r>
              <a:rPr lang="en-US" sz="4000" b="1">
                <a:solidFill>
                  <a:srgbClr val="FF051D"/>
                </a:solidFill>
              </a:rPr>
              <a:t>What is Differentiated Instruction?</a:t>
            </a:r>
            <a:endParaRPr lang="en-US" sz="4000" b="1" u="sng">
              <a:solidFill>
                <a:schemeClr val="accent2"/>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 name="Footer Placeholder 5"/>
          <p:cNvSpPr>
            <a:spLocks noGrp="1"/>
          </p:cNvSpPr>
          <p:nvPr>
            <p:ph type="ftr" sz="quarter" idx="11"/>
          </p:nvPr>
        </p:nvSpPr>
        <p:spPr/>
        <p:txBody>
          <a:bodyPr/>
          <a:lstStyle/>
          <a:p>
            <a:pPr>
              <a:defRPr/>
            </a:pPr>
            <a:r>
              <a:rPr lang="en-US"/>
              <a:t>Differentiated Instruction Awareness</a:t>
            </a:r>
          </a:p>
        </p:txBody>
      </p:sp>
      <p:sp>
        <p:nvSpPr>
          <p:cNvPr id="92162" name="Rectangle 67"/>
          <p:cNvSpPr>
            <a:spLocks noChangeArrowheads="1"/>
          </p:cNvSpPr>
          <p:nvPr/>
        </p:nvSpPr>
        <p:spPr bwMode="auto">
          <a:xfrm>
            <a:off x="381000" y="381000"/>
            <a:ext cx="8458200" cy="1219200"/>
          </a:xfrm>
          <a:prstGeom prst="rect">
            <a:avLst/>
          </a:prstGeom>
          <a:solidFill>
            <a:schemeClr val="bg1"/>
          </a:solidFill>
          <a:ln w="9525">
            <a:noFill/>
            <a:miter lim="800000"/>
            <a:headEnd/>
            <a:tailEnd/>
          </a:ln>
        </p:spPr>
        <p:txBody>
          <a:bodyPr wrap="none" anchor="ctr">
            <a:prstTxWarp prst="textNoShape">
              <a:avLst/>
            </a:prstTxWarp>
          </a:bodyPr>
          <a:lstStyle/>
          <a:p>
            <a:endParaRPr lang="en-US">
              <a:latin typeface="Calibri" pitchFamily="-72" charset="0"/>
            </a:endParaRPr>
          </a:p>
        </p:txBody>
      </p:sp>
      <p:sp>
        <p:nvSpPr>
          <p:cNvPr id="92163" name="Rectangle 65"/>
          <p:cNvSpPr>
            <a:spLocks noChangeArrowheads="1"/>
          </p:cNvSpPr>
          <p:nvPr/>
        </p:nvSpPr>
        <p:spPr bwMode="auto">
          <a:xfrm>
            <a:off x="457200" y="1600200"/>
            <a:ext cx="914400" cy="4800600"/>
          </a:xfrm>
          <a:prstGeom prst="rect">
            <a:avLst/>
          </a:prstGeom>
          <a:solidFill>
            <a:schemeClr val="bg1"/>
          </a:solidFill>
          <a:ln w="9525">
            <a:noFill/>
            <a:miter lim="800000"/>
            <a:headEnd/>
            <a:tailEnd/>
          </a:ln>
        </p:spPr>
        <p:txBody>
          <a:bodyPr wrap="none" anchor="ctr">
            <a:prstTxWarp prst="textNoShape">
              <a:avLst/>
            </a:prstTxWarp>
          </a:bodyPr>
          <a:lstStyle/>
          <a:p>
            <a:endParaRPr lang="en-US">
              <a:latin typeface="Calibri" pitchFamily="-72" charset="0"/>
            </a:endParaRPr>
          </a:p>
        </p:txBody>
      </p:sp>
      <p:sp>
        <p:nvSpPr>
          <p:cNvPr id="92164" name="Rectangle 64"/>
          <p:cNvSpPr>
            <a:spLocks noChangeArrowheads="1"/>
          </p:cNvSpPr>
          <p:nvPr/>
        </p:nvSpPr>
        <p:spPr bwMode="auto">
          <a:xfrm>
            <a:off x="4724400" y="3048000"/>
            <a:ext cx="3886200" cy="3276600"/>
          </a:xfrm>
          <a:prstGeom prst="rect">
            <a:avLst/>
          </a:prstGeom>
          <a:solidFill>
            <a:schemeClr val="bg1"/>
          </a:solidFill>
          <a:ln w="9525">
            <a:noFill/>
            <a:miter lim="800000"/>
            <a:headEnd/>
            <a:tailEnd/>
          </a:ln>
        </p:spPr>
        <p:txBody>
          <a:bodyPr wrap="none" anchor="ctr">
            <a:prstTxWarp prst="textNoShape">
              <a:avLst/>
            </a:prstTxWarp>
          </a:bodyPr>
          <a:lstStyle/>
          <a:p>
            <a:endParaRPr lang="en-US">
              <a:latin typeface="Calibri" pitchFamily="-72" charset="0"/>
            </a:endParaRPr>
          </a:p>
        </p:txBody>
      </p:sp>
      <p:sp>
        <p:nvSpPr>
          <p:cNvPr id="223234" name="Rectangle 2"/>
          <p:cNvSpPr>
            <a:spLocks noGrp="1" noChangeArrowheads="1"/>
          </p:cNvSpPr>
          <p:nvPr>
            <p:ph type="title"/>
          </p:nvPr>
        </p:nvSpPr>
        <p:spPr>
          <a:xfrm>
            <a:off x="0" y="381000"/>
            <a:ext cx="9144000" cy="731838"/>
          </a:xfrm>
        </p:spPr>
        <p:txBody>
          <a:bodyPr rtlCol="0">
            <a:normAutofit fontScale="90000"/>
          </a:bodyPr>
          <a:lstStyle/>
          <a:p>
            <a:pPr fontAlgn="auto">
              <a:spcAft>
                <a:spcPts val="0"/>
              </a:spcAft>
              <a:defRPr/>
            </a:pPr>
            <a:r>
              <a:rPr lang="en-US" b="1" u="sng">
                <a:solidFill>
                  <a:schemeClr val="accent2"/>
                </a:solidFill>
                <a:ea typeface="+mj-ea"/>
                <a:cs typeface="+mj-cs"/>
              </a:rPr>
              <a:t>What is Differentiated Instruction</a:t>
            </a:r>
            <a:r>
              <a:rPr lang="en-US" b="1" u="sng">
                <a:solidFill>
                  <a:schemeClr val="accent2"/>
                </a:solidFill>
                <a:latin typeface="Arial" pitchFamily="34" charset="0"/>
                <a:ea typeface="+mj-ea"/>
                <a:cs typeface="+mj-cs"/>
              </a:rPr>
              <a:t>?</a:t>
            </a:r>
            <a:endParaRPr lang="en-US" b="1" u="sng">
              <a:solidFill>
                <a:schemeClr val="accent2"/>
              </a:solidFill>
              <a:ea typeface="+mj-ea"/>
              <a:cs typeface="+mj-cs"/>
            </a:endParaRPr>
          </a:p>
        </p:txBody>
      </p:sp>
      <p:graphicFrame>
        <p:nvGraphicFramePr>
          <p:cNvPr id="223309" name="Group 77"/>
          <p:cNvGraphicFramePr>
            <a:graphicFrameLocks noGrp="1"/>
          </p:cNvGraphicFramePr>
          <p:nvPr/>
        </p:nvGraphicFramePr>
        <p:xfrm>
          <a:off x="457200" y="1600200"/>
          <a:ext cx="8229600" cy="4800600"/>
        </p:xfrm>
        <a:graphic>
          <a:graphicData uri="http://schemas.openxmlformats.org/drawingml/2006/table">
            <a:tbl>
              <a:tblPr/>
              <a:tblGrid>
                <a:gridCol w="4114800"/>
                <a:gridCol w="4114800"/>
              </a:tblGrid>
              <a:tr h="622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99"/>
                          </a:solidFill>
                          <a:effectLst/>
                          <a:latin typeface="Century Gothic" pitchFamily="34" charset="0"/>
                        </a:rPr>
                        <a:t>Traditional Classroom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000099"/>
                          </a:solidFill>
                          <a:effectLst/>
                          <a:latin typeface="Century Gothic" pitchFamily="34" charset="0"/>
                        </a:rPr>
                        <a:t>Differentiated Classroom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11238">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a:tabLst/>
                      </a:pPr>
                      <a:r>
                        <a:rPr kumimoji="0" lang="en-US" sz="1800" b="1" i="0" u="none" strike="noStrike" cap="none" normalizeH="0" baseline="0" dirty="0" smtClean="0">
                          <a:ln>
                            <a:noFill/>
                          </a:ln>
                          <a:solidFill>
                            <a:srgbClr val="000099"/>
                          </a:solidFill>
                          <a:effectLst/>
                          <a:latin typeface="Century Gothic" pitchFamily="34" charset="0"/>
                        </a:rPr>
                        <a:t>Assessment at the end of a unit of study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a:tabLst/>
                      </a:pPr>
                      <a:r>
                        <a:rPr kumimoji="0" lang="en-US" sz="1800" b="1" i="0" u="none" strike="noStrike" cap="none" normalizeH="0" baseline="0" dirty="0" smtClean="0">
                          <a:ln>
                            <a:noFill/>
                          </a:ln>
                          <a:solidFill>
                            <a:srgbClr val="000099"/>
                          </a:solidFill>
                          <a:effectLst/>
                          <a:latin typeface="Century Gothic" pitchFamily="34" charset="0"/>
                        </a:rPr>
                        <a:t>Assessment is ongoing, diagnostics and influences instruction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09650">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2"/>
                        <a:tabLst/>
                      </a:pPr>
                      <a:r>
                        <a:rPr kumimoji="0" lang="en-US" sz="1800" b="1" i="0" u="none" strike="noStrike" cap="none" normalizeH="0" baseline="0" smtClean="0">
                          <a:ln>
                            <a:noFill/>
                          </a:ln>
                          <a:solidFill>
                            <a:srgbClr val="000099"/>
                          </a:solidFill>
                          <a:effectLst/>
                          <a:latin typeface="Century Gothic" pitchFamily="34" charset="0"/>
                        </a:rPr>
                        <a:t>Dominance of whole class instruction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2"/>
                        <a:tabLst/>
                      </a:pPr>
                      <a:r>
                        <a:rPr kumimoji="0" lang="en-US" sz="1800" b="1" i="0" u="none" strike="noStrike" cap="none" normalizeH="0" baseline="0" dirty="0" smtClean="0">
                          <a:ln>
                            <a:noFill/>
                          </a:ln>
                          <a:solidFill>
                            <a:srgbClr val="000099"/>
                          </a:solidFill>
                          <a:effectLst/>
                          <a:latin typeface="Century Gothic" pitchFamily="34" charset="0"/>
                        </a:rPr>
                        <a:t>Variety of instructional strategies used within a classroom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06438">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3"/>
                        <a:tabLst/>
                      </a:pPr>
                      <a:r>
                        <a:rPr kumimoji="0" lang="en-US" sz="1800" b="1" i="0" u="none" strike="noStrike" cap="none" normalizeH="0" baseline="0" smtClean="0">
                          <a:ln>
                            <a:noFill/>
                          </a:ln>
                          <a:solidFill>
                            <a:srgbClr val="000099"/>
                          </a:solidFill>
                          <a:effectLst/>
                          <a:latin typeface="Century Gothic" pitchFamily="34" charset="0"/>
                        </a:rPr>
                        <a:t>Adapted textbooks are the main instructional resource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3"/>
                        <a:tabLst/>
                      </a:pPr>
                      <a:r>
                        <a:rPr kumimoji="0" lang="en-US" sz="1800" b="1" i="0" u="none" strike="noStrike" cap="none" normalizeH="0" baseline="0" dirty="0" smtClean="0">
                          <a:ln>
                            <a:noFill/>
                          </a:ln>
                          <a:solidFill>
                            <a:srgbClr val="000099"/>
                          </a:solidFill>
                          <a:effectLst/>
                          <a:latin typeface="Century Gothic" pitchFamily="34" charset="0"/>
                        </a:rPr>
                        <a:t>Multiple types of materials are utilized as resources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44538">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4"/>
                        <a:tabLst/>
                      </a:pPr>
                      <a:r>
                        <a:rPr kumimoji="0" lang="en-US" sz="1800" b="1" i="0" u="none" strike="noStrike" cap="none" normalizeH="0" baseline="0" smtClean="0">
                          <a:ln>
                            <a:noFill/>
                          </a:ln>
                          <a:solidFill>
                            <a:srgbClr val="000099"/>
                          </a:solidFill>
                          <a:effectLst/>
                          <a:latin typeface="Century Gothic" pitchFamily="34" charset="0"/>
                        </a:rPr>
                        <a:t>The teacher is the main problem solver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4"/>
                        <a:tabLst/>
                      </a:pPr>
                      <a:r>
                        <a:rPr kumimoji="0" lang="en-US" sz="1800" b="1" i="0" u="none" strike="noStrike" cap="none" normalizeH="0" baseline="0" dirty="0" smtClean="0">
                          <a:ln>
                            <a:noFill/>
                          </a:ln>
                          <a:solidFill>
                            <a:srgbClr val="000099"/>
                          </a:solidFill>
                          <a:effectLst/>
                          <a:latin typeface="Century Gothic" pitchFamily="34" charset="0"/>
                        </a:rPr>
                        <a:t>Students are actually engaged in solving problems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06438">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5"/>
                        <a:tabLst/>
                      </a:pPr>
                      <a:r>
                        <a:rPr kumimoji="0" lang="en-US" sz="1800" b="1" i="0" u="none" strike="noStrike" cap="none" normalizeH="0" baseline="0" smtClean="0">
                          <a:ln>
                            <a:noFill/>
                          </a:ln>
                          <a:solidFill>
                            <a:srgbClr val="000099"/>
                          </a:solidFill>
                          <a:effectLst/>
                          <a:latin typeface="Century Gothic" pitchFamily="34" charset="0"/>
                        </a:rPr>
                        <a:t>Quantitative focus to assignments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457200" marR="0" lvl="0" indent="-457200" algn="l" defTabSz="914400" rtl="0" eaLnBrk="1" fontAlgn="base" latinLnBrk="0" hangingPunct="1">
                        <a:lnSpc>
                          <a:spcPct val="100000"/>
                        </a:lnSpc>
                        <a:spcBef>
                          <a:spcPct val="20000"/>
                        </a:spcBef>
                        <a:spcAft>
                          <a:spcPct val="0"/>
                        </a:spcAft>
                        <a:buClrTx/>
                        <a:buSzTx/>
                        <a:buFontTx/>
                        <a:buAutoNum type="arabicPeriod" startAt="5"/>
                        <a:tabLst/>
                      </a:pPr>
                      <a:r>
                        <a:rPr kumimoji="0" lang="en-US" sz="1800" b="1" i="0" u="none" strike="noStrike" cap="none" normalizeH="0" baseline="0" dirty="0" smtClean="0">
                          <a:ln>
                            <a:noFill/>
                          </a:ln>
                          <a:solidFill>
                            <a:srgbClr val="000099"/>
                          </a:solidFill>
                          <a:effectLst/>
                          <a:latin typeface="Century Gothic" pitchFamily="34" charset="0"/>
                        </a:rPr>
                        <a:t>Qualitative focus to assignments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92189" name="Text Box 74"/>
          <p:cNvSpPr txBox="1">
            <a:spLocks noChangeArrowheads="1"/>
          </p:cNvSpPr>
          <p:nvPr/>
        </p:nvSpPr>
        <p:spPr bwMode="auto">
          <a:xfrm>
            <a:off x="6477000" y="6400800"/>
            <a:ext cx="2514600" cy="27463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200">
                <a:latin typeface="Calibri" pitchFamily="-72" charset="0"/>
              </a:rPr>
              <a:t>(Based on C Tomlinson, 2000)</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09" name="Rectangle 1"/>
          <p:cNvSpPr>
            <a:spLocks noChangeArrowheads="1"/>
          </p:cNvSpPr>
          <p:nvPr/>
        </p:nvSpPr>
        <p:spPr bwMode="auto">
          <a:xfrm>
            <a:off x="0" y="304800"/>
            <a:ext cx="9144000" cy="3200400"/>
          </a:xfrm>
          <a:prstGeom prst="rect">
            <a:avLst/>
          </a:prstGeom>
          <a:noFill/>
          <a:ln w="9525">
            <a:noFill/>
            <a:miter lim="800000"/>
            <a:headEnd/>
            <a:tailEnd/>
          </a:ln>
        </p:spPr>
        <p:txBody>
          <a:bodyPr>
            <a:prstTxWarp prst="textNoShape">
              <a:avLst/>
            </a:prstTxWarp>
            <a:spAutoFit/>
          </a:bodyPr>
          <a:lstStyle/>
          <a:p>
            <a:pPr algn="ctr"/>
            <a:r>
              <a:rPr lang="en-US" sz="4400">
                <a:latin typeface="Calibri" pitchFamily="-72" charset="0"/>
              </a:rPr>
              <a:t> </a:t>
            </a:r>
            <a:r>
              <a:rPr lang="en-US" sz="4000">
                <a:latin typeface="Calibri" pitchFamily="-72" charset="0"/>
              </a:rPr>
              <a:t>Using Technology to Differentiate Instruction</a:t>
            </a:r>
          </a:p>
          <a:p>
            <a:pPr algn="ctr"/>
            <a:endParaRPr lang="en-US" sz="4000">
              <a:latin typeface="Calibri" pitchFamily="-72" charset="0"/>
            </a:endParaRPr>
          </a:p>
          <a:p>
            <a:pPr algn="ctr"/>
            <a:r>
              <a:rPr lang="en-US" sz="4000">
                <a:latin typeface="Calibri" pitchFamily="-72" charset="0"/>
                <a:hlinkClick r:id="rId3"/>
              </a:rPr>
              <a:t>http://ettcateirc.wikispaces.com/Using+Technology+to+Differentiate+Instruction</a:t>
            </a:r>
            <a:r>
              <a:rPr lang="en-US" sz="4000">
                <a:latin typeface="Calibri" pitchFamily="-72" charset="0"/>
              </a:rPr>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6257" name="Picture 3" descr="PBL for wiki image.jpg"/>
          <p:cNvPicPr>
            <a:picLocks noChangeAspect="1"/>
          </p:cNvPicPr>
          <p:nvPr/>
        </p:nvPicPr>
        <p:blipFill>
          <a:blip r:embed="rId3"/>
          <a:srcRect/>
          <a:stretch>
            <a:fillRect/>
          </a:stretch>
        </p:blipFill>
        <p:spPr bwMode="auto">
          <a:xfrm>
            <a:off x="381000" y="381000"/>
            <a:ext cx="8294688" cy="6019800"/>
          </a:xfrm>
          <a:prstGeom prst="rect">
            <a:avLst/>
          </a:prstGeom>
          <a:noFill/>
          <a:ln w="9525">
            <a:noFill/>
            <a:miter lim="800000"/>
            <a:headEnd/>
            <a:tailEnd/>
          </a:ln>
        </p:spPr>
      </p:pic>
      <p:sp>
        <p:nvSpPr>
          <p:cNvPr id="96258" name="TextBox 2"/>
          <p:cNvSpPr txBox="1">
            <a:spLocks noChangeArrowheads="1"/>
          </p:cNvSpPr>
          <p:nvPr/>
        </p:nvSpPr>
        <p:spPr bwMode="auto">
          <a:xfrm>
            <a:off x="7086600" y="533400"/>
            <a:ext cx="1295400" cy="579438"/>
          </a:xfrm>
          <a:prstGeom prst="rect">
            <a:avLst/>
          </a:prstGeom>
          <a:noFill/>
          <a:ln w="9525">
            <a:noFill/>
            <a:miter lim="800000"/>
            <a:headEnd/>
            <a:tailEnd/>
          </a:ln>
        </p:spPr>
        <p:txBody>
          <a:bodyPr>
            <a:prstTxWarp prst="textNoShape">
              <a:avLst/>
            </a:prstTxWarp>
            <a:spAutoFit/>
          </a:bodyPr>
          <a:lstStyle/>
          <a:p>
            <a:pPr algn="ctr"/>
            <a:r>
              <a:rPr lang="en-US" sz="3200" b="1">
                <a:latin typeface="Consolas" pitchFamily="-72" charset="0"/>
                <a:ea typeface="Batang" charset="-127"/>
                <a:cs typeface="Batang" charset="-127"/>
              </a:rPr>
              <a:t>PBL</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5" name="Rectangle 3"/>
          <p:cNvSpPr>
            <a:spLocks noChangeArrowheads="1"/>
          </p:cNvSpPr>
          <p:nvPr/>
        </p:nvSpPr>
        <p:spPr bwMode="auto">
          <a:xfrm>
            <a:off x="1066800" y="1600200"/>
            <a:ext cx="7162800" cy="1800225"/>
          </a:xfrm>
          <a:prstGeom prst="rect">
            <a:avLst/>
          </a:prstGeom>
          <a:noFill/>
          <a:ln w="9525">
            <a:noFill/>
            <a:miter lim="800000"/>
            <a:headEnd/>
            <a:tailEnd/>
          </a:ln>
        </p:spPr>
        <p:txBody>
          <a:bodyPr>
            <a:prstTxWarp prst="textNoShape">
              <a:avLst/>
            </a:prstTxWarp>
            <a:spAutoFit/>
          </a:bodyPr>
          <a:lstStyle/>
          <a:p>
            <a:pPr algn="ctr"/>
            <a:r>
              <a:rPr lang="en-US" sz="2800" b="1">
                <a:latin typeface="Calibri" pitchFamily="-72" charset="0"/>
                <a:hlinkClick r:id="rId3"/>
              </a:rPr>
              <a:t>Creatively Speaking, Part Two: </a:t>
            </a:r>
          </a:p>
          <a:p>
            <a:pPr algn="ctr"/>
            <a:r>
              <a:rPr lang="en-US" sz="2800" b="1">
                <a:latin typeface="Calibri" pitchFamily="-72" charset="0"/>
                <a:hlinkClick r:id="rId3"/>
              </a:rPr>
              <a:t>Sir Ken Robinson on the Power of the Imaginative Mind</a:t>
            </a:r>
            <a:endParaRPr lang="en-US" sz="2800" b="1">
              <a:latin typeface="Calibri" pitchFamily="-72" charset="0"/>
            </a:endParaRPr>
          </a:p>
          <a:p>
            <a:pPr algn="ctr"/>
            <a:endParaRPr lang="en-US" sz="2800" b="1">
              <a:latin typeface="Calibri" pitchFamily="-72"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a:bodyPr>
          <a:lstStyle/>
          <a:p>
            <a:r>
              <a:rPr lang="en-US" sz="3800" smtClean="0">
                <a:solidFill>
                  <a:srgbClr val="000000"/>
                </a:solidFill>
                <a:ea typeface="Arial" pitchFamily="-72" charset="0"/>
                <a:cs typeface="Arial" pitchFamily="-72" charset="0"/>
              </a:rPr>
              <a:t>What does the research say about PBL?</a:t>
            </a:r>
            <a:endParaRPr lang="en-US" sz="4000" smtClean="0">
              <a:solidFill>
                <a:srgbClr val="000000"/>
              </a:solidFill>
              <a:latin typeface="Arial" pitchFamily="-72" charset="0"/>
              <a:ea typeface="Arial" pitchFamily="-72" charset="0"/>
              <a:cs typeface="Arial" pitchFamily="-72" charset="0"/>
            </a:endParaRPr>
          </a:p>
        </p:txBody>
      </p:sp>
      <p:sp>
        <p:nvSpPr>
          <p:cNvPr id="8195" name="Content Placeholder 2"/>
          <p:cNvSpPr>
            <a:spLocks noGrp="1"/>
          </p:cNvSpPr>
          <p:nvPr>
            <p:ph idx="1"/>
          </p:nvPr>
        </p:nvSpPr>
        <p:spPr>
          <a:xfrm>
            <a:off x="838200" y="1676400"/>
            <a:ext cx="7693025" cy="3724275"/>
          </a:xfrm>
        </p:spPr>
        <p:txBody>
          <a:bodyPr>
            <a:normAutofit/>
          </a:bodyPr>
          <a:lstStyle/>
          <a:p>
            <a:pPr>
              <a:buFont typeface="Wingdings" pitchFamily="-72" charset="2"/>
              <a:buNone/>
            </a:pPr>
            <a:r>
              <a:rPr lang="en-US" smtClean="0">
                <a:solidFill>
                  <a:srgbClr val="000000"/>
                </a:solidFill>
                <a:ea typeface="Arial" pitchFamily="-72" charset="0"/>
                <a:cs typeface="Arial" pitchFamily="-72" charset="0"/>
              </a:rPr>
              <a:t>    A three-year 1997 study of two secondary schools -- one that used open-ended projects and one that used more traditional, direct instruction -- found striking differences in understanding and standardized achievement data in mathematics.</a:t>
            </a:r>
            <a:endParaRPr lang="en-US" smtClean="0">
              <a:solidFill>
                <a:srgbClr val="000000"/>
              </a:solidFill>
              <a:latin typeface="Arial" pitchFamily="-72" charset="0"/>
              <a:ea typeface="Arial" pitchFamily="-72" charset="0"/>
              <a:cs typeface="Arial" pitchFamily="-72" charset="0"/>
            </a:endParaRPr>
          </a:p>
          <a:p>
            <a:endParaRPr lang="en-US" sz="3600"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extBox 1"/>
          <p:cNvSpPr txBox="1">
            <a:spLocks noChangeArrowheads="1"/>
          </p:cNvSpPr>
          <p:nvPr/>
        </p:nvSpPr>
        <p:spPr bwMode="auto">
          <a:xfrm>
            <a:off x="0" y="304800"/>
            <a:ext cx="8763000" cy="5578475"/>
          </a:xfrm>
          <a:prstGeom prst="rect">
            <a:avLst/>
          </a:prstGeom>
          <a:noFill/>
          <a:ln w="9525">
            <a:noFill/>
            <a:miter lim="800000"/>
            <a:headEnd/>
            <a:tailEnd/>
          </a:ln>
        </p:spPr>
        <p:txBody>
          <a:bodyPr>
            <a:prstTxWarp prst="textNoShape">
              <a:avLst/>
            </a:prstTxWarp>
            <a:spAutoFit/>
          </a:bodyPr>
          <a:lstStyle/>
          <a:p>
            <a:pPr algn="ctr"/>
            <a:r>
              <a:rPr lang="en-US" sz="4000">
                <a:latin typeface="Calibri" pitchFamily="-72" charset="0"/>
              </a:rPr>
              <a:t>21</a:t>
            </a:r>
            <a:r>
              <a:rPr lang="en-US" sz="4000" baseline="30000">
                <a:latin typeface="Calibri" pitchFamily="-72" charset="0"/>
              </a:rPr>
              <a:t>st</a:t>
            </a:r>
            <a:r>
              <a:rPr lang="en-US" sz="4000">
                <a:latin typeface="Calibri" pitchFamily="-72" charset="0"/>
              </a:rPr>
              <a:t> Century Skills and PBL</a:t>
            </a:r>
          </a:p>
          <a:p>
            <a:pPr algn="ctr"/>
            <a:r>
              <a:rPr lang="en-US" sz="4000">
                <a:latin typeface="Calibri" pitchFamily="-72" charset="0"/>
              </a:rPr>
              <a:t> </a:t>
            </a:r>
          </a:p>
          <a:p>
            <a:pPr algn="ctr"/>
            <a:endParaRPr lang="en-US" sz="4000">
              <a:latin typeface="Calibri" pitchFamily="-72" charset="0"/>
            </a:endParaRPr>
          </a:p>
          <a:p>
            <a:pPr algn="ctr"/>
            <a:r>
              <a:rPr lang="en-US" sz="4000">
                <a:latin typeface="Calibri" pitchFamily="-72" charset="0"/>
              </a:rPr>
              <a:t>Understand how to progress in the workplace environment.</a:t>
            </a:r>
          </a:p>
          <a:p>
            <a:pPr algn="ctr"/>
            <a:endParaRPr lang="en-US" sz="4000">
              <a:latin typeface="Calibri" pitchFamily="-72" charset="0"/>
            </a:endParaRPr>
          </a:p>
          <a:p>
            <a:pPr algn="ctr"/>
            <a:r>
              <a:rPr lang="en-US" sz="4000">
                <a:latin typeface="Calibri" pitchFamily="-72" charset="0"/>
              </a:rPr>
              <a:t>Learn self-management, personal responsibility, and both independent and</a:t>
            </a:r>
          </a:p>
          <a:p>
            <a:pPr algn="ctr"/>
            <a:r>
              <a:rPr lang="en-US" sz="4000">
                <a:latin typeface="Calibri" pitchFamily="-72" charset="0"/>
              </a:rPr>
              <a:t>community living skills.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81000"/>
            <a:ext cx="8229600" cy="1143000"/>
          </a:xfrm>
        </p:spPr>
        <p:txBody>
          <a:bodyPr rtlCol="0">
            <a:normAutofit fontScale="90000"/>
          </a:bodyPr>
          <a:lstStyle/>
          <a:p>
            <a:pPr fontAlgn="auto">
              <a:spcAft>
                <a:spcPts val="0"/>
              </a:spcAft>
              <a:defRPr/>
            </a:pPr>
            <a:r>
              <a:rPr lang="en-US" sz="3600" dirty="0" smtClean="0">
                <a:latin typeface="Arial" pitchFamily="34" charset="0"/>
                <a:ea typeface="+mj-ea"/>
                <a:cs typeface="Arial" pitchFamily="34" charset="0"/>
              </a:rPr>
              <a:t>What does the research say about PBL?</a:t>
            </a:r>
          </a:p>
        </p:txBody>
      </p:sp>
      <p:sp>
        <p:nvSpPr>
          <p:cNvPr id="9219" name="Content Placeholder 2"/>
          <p:cNvSpPr>
            <a:spLocks noGrp="1"/>
          </p:cNvSpPr>
          <p:nvPr>
            <p:ph idx="1"/>
          </p:nvPr>
        </p:nvSpPr>
        <p:spPr>
          <a:xfrm>
            <a:off x="838200" y="1600200"/>
            <a:ext cx="7693025" cy="4333875"/>
          </a:xfrm>
        </p:spPr>
        <p:txBody>
          <a:bodyPr>
            <a:normAutofit/>
          </a:bodyPr>
          <a:lstStyle/>
          <a:p>
            <a:pPr>
              <a:buFont typeface="Wingdings" pitchFamily="-72" charset="2"/>
              <a:buNone/>
            </a:pPr>
            <a:r>
              <a:rPr lang="en-US" sz="3000" smtClean="0">
                <a:solidFill>
                  <a:srgbClr val="000000"/>
                </a:solidFill>
                <a:latin typeface="Arial" pitchFamily="-72" charset="0"/>
                <a:ea typeface="Arial" pitchFamily="-72" charset="0"/>
                <a:cs typeface="Arial" pitchFamily="-72" charset="0"/>
              </a:rPr>
              <a:t>   </a:t>
            </a:r>
            <a:r>
              <a:rPr lang="en-US" smtClean="0">
                <a:solidFill>
                  <a:srgbClr val="000000"/>
                </a:solidFill>
                <a:ea typeface="Arial" pitchFamily="-72" charset="0"/>
                <a:cs typeface="Arial" pitchFamily="-72" charset="0"/>
              </a:rPr>
              <a:t>The study by Jo Boaler, at Stanford University, found that students at a project-based school did better than those at the more traditional school both on math problems requiring analytical or conceptual thought and on those considered rote, that is, those requiring memory of a rule or formula.</a:t>
            </a:r>
            <a:r>
              <a:rPr lang="en-US" sz="3000" smtClean="0">
                <a:solidFill>
                  <a:srgbClr val="000000"/>
                </a:solidFill>
                <a:latin typeface="Arial" pitchFamily="-72" charset="0"/>
                <a:ea typeface="Arial" pitchFamily="-72" charset="0"/>
                <a:cs typeface="Arial" pitchFamily="-72" charset="0"/>
              </a:rPr>
              <a:t> </a:t>
            </a:r>
          </a:p>
          <a:p>
            <a:pPr algn="ctr">
              <a:lnSpc>
                <a:spcPct val="80000"/>
              </a:lnSpc>
              <a:buFont typeface="Wingdings" pitchFamily="-72" charset="2"/>
              <a:buNone/>
            </a:pPr>
            <a:endParaRPr lang="en-US" sz="3000" smtClean="0">
              <a:solidFill>
                <a:srgbClr val="000000"/>
              </a:solidFill>
              <a:latin typeface="Arial" pitchFamily="-72" charset="0"/>
              <a:ea typeface="Arial" pitchFamily="-72" charset="0"/>
              <a:cs typeface="Arial" pitchFamily="-72" charset="0"/>
            </a:endParaRPr>
          </a:p>
          <a:p>
            <a:pPr algn="ctr">
              <a:lnSpc>
                <a:spcPct val="80000"/>
              </a:lnSpc>
              <a:buFont typeface="Wingdings" pitchFamily="-72" charset="2"/>
              <a:buNone/>
            </a:pPr>
            <a:r>
              <a:rPr lang="en-US" sz="3000" smtClean="0">
                <a:solidFill>
                  <a:srgbClr val="000000"/>
                </a:solidFill>
                <a:latin typeface="Arial" pitchFamily="-72" charset="0"/>
                <a:ea typeface="Arial" pitchFamily="-72" charset="0"/>
                <a:cs typeface="Arial" pitchFamily="-72" charset="0"/>
              </a:rPr>
              <a:t> </a:t>
            </a:r>
          </a:p>
          <a:p>
            <a:pPr algn="ctr">
              <a:lnSpc>
                <a:spcPct val="80000"/>
              </a:lnSpc>
            </a:pPr>
            <a:endParaRPr lang="en-US" sz="3000" smtClean="0">
              <a:solidFill>
                <a:srgbClr val="000000"/>
              </a:solidFill>
              <a:latin typeface="Arial" pitchFamily="-72" charset="0"/>
              <a:ea typeface="Arial" pitchFamily="-72" charset="0"/>
              <a:cs typeface="Arial" pitchFamily="-72" charset="0"/>
            </a:endParaRPr>
          </a:p>
          <a:p>
            <a:pPr algn="ctr">
              <a:lnSpc>
                <a:spcPct val="80000"/>
              </a:lnSpc>
            </a:pPr>
            <a:endParaRPr lang="en-US" sz="3000"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49" name="Title 1"/>
          <p:cNvSpPr>
            <a:spLocks noGrp="1"/>
          </p:cNvSpPr>
          <p:nvPr>
            <p:ph type="title"/>
          </p:nvPr>
        </p:nvSpPr>
        <p:spPr/>
        <p:txBody>
          <a:bodyPr/>
          <a:lstStyle/>
          <a:p>
            <a:r>
              <a:rPr lang="en-US" sz="3600" smtClean="0">
                <a:ea typeface="Arial" pitchFamily="-72" charset="0"/>
                <a:cs typeface="Arial" pitchFamily="-72" charset="0"/>
              </a:rPr>
              <a:t>What does the research say about PBL?</a:t>
            </a:r>
            <a:endParaRPr lang="en-US" sz="3600" smtClean="0">
              <a:latin typeface="Arial" pitchFamily="-72" charset="0"/>
              <a:ea typeface="Arial" pitchFamily="-72" charset="0"/>
              <a:cs typeface="Arial" pitchFamily="-72" charset="0"/>
            </a:endParaRPr>
          </a:p>
        </p:txBody>
      </p:sp>
      <p:sp>
        <p:nvSpPr>
          <p:cNvPr id="10243" name="Content Placeholder 2"/>
          <p:cNvSpPr>
            <a:spLocks noGrp="1"/>
          </p:cNvSpPr>
          <p:nvPr>
            <p:ph idx="1"/>
          </p:nvPr>
        </p:nvSpPr>
        <p:spPr>
          <a:xfrm>
            <a:off x="838200" y="1828800"/>
            <a:ext cx="7693025" cy="3724275"/>
          </a:xfrm>
        </p:spPr>
        <p:txBody>
          <a:bodyPr>
            <a:normAutofit/>
          </a:bodyPr>
          <a:lstStyle/>
          <a:p>
            <a:pPr>
              <a:buFont typeface="Wingdings" pitchFamily="-72" charset="2"/>
              <a:buNone/>
            </a:pPr>
            <a:r>
              <a:rPr lang="en-US" smtClean="0">
                <a:solidFill>
                  <a:srgbClr val="000000"/>
                </a:solidFill>
                <a:ea typeface="Arial" pitchFamily="-72" charset="0"/>
                <a:cs typeface="Arial" pitchFamily="-72" charset="0"/>
              </a:rPr>
              <a:t>    In a five-year study, researchers at SRI International found that technology-using students in Challenge 2000 Multimedia Project-Based classrooms outperformed non-technology-using students in communication skills, teamwork, and problem solving.</a:t>
            </a:r>
            <a:r>
              <a:rPr lang="en-US" smtClean="0">
                <a:solidFill>
                  <a:srgbClr val="000000"/>
                </a:solidFill>
                <a:latin typeface="Arial" pitchFamily="-72" charset="0"/>
                <a:ea typeface="Arial" pitchFamily="-72" charset="0"/>
                <a:cs typeface="Arial" pitchFamily="-72" charset="0"/>
              </a:rPr>
              <a:t>  </a:t>
            </a:r>
          </a:p>
          <a:p>
            <a:pPr algn="ctr">
              <a:buFont typeface="Wingdings" pitchFamily="-72" charset="2"/>
              <a:buNone/>
            </a:pPr>
            <a:endParaRPr lang="en-US"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7" name="Title 1"/>
          <p:cNvSpPr>
            <a:spLocks noGrp="1"/>
          </p:cNvSpPr>
          <p:nvPr>
            <p:ph type="title"/>
          </p:nvPr>
        </p:nvSpPr>
        <p:spPr/>
        <p:txBody>
          <a:bodyPr/>
          <a:lstStyle/>
          <a:p>
            <a:r>
              <a:rPr lang="en-US" sz="3600" smtClean="0">
                <a:ea typeface="Arial" pitchFamily="-72" charset="0"/>
                <a:cs typeface="Arial" pitchFamily="-72" charset="0"/>
              </a:rPr>
              <a:t>What does the research say about PBL?</a:t>
            </a:r>
            <a:endParaRPr lang="en-US" sz="3600" smtClean="0">
              <a:latin typeface="Arial" pitchFamily="-72" charset="0"/>
              <a:ea typeface="Arial" pitchFamily="-72" charset="0"/>
              <a:cs typeface="Arial" pitchFamily="-72" charset="0"/>
            </a:endParaRPr>
          </a:p>
        </p:txBody>
      </p:sp>
      <p:sp>
        <p:nvSpPr>
          <p:cNvPr id="10243" name="Content Placeholder 2"/>
          <p:cNvSpPr>
            <a:spLocks noGrp="1"/>
          </p:cNvSpPr>
          <p:nvPr>
            <p:ph idx="1"/>
          </p:nvPr>
        </p:nvSpPr>
        <p:spPr>
          <a:xfrm>
            <a:off x="838200" y="1676400"/>
            <a:ext cx="7693025" cy="3724275"/>
          </a:xfrm>
        </p:spPr>
        <p:txBody>
          <a:bodyPr>
            <a:normAutofit/>
          </a:bodyPr>
          <a:lstStyle/>
          <a:p>
            <a:pPr>
              <a:buFont typeface="Wingdings" pitchFamily="-72" charset="2"/>
              <a:buNone/>
            </a:pPr>
            <a:r>
              <a:rPr lang="en-US" smtClean="0">
                <a:solidFill>
                  <a:srgbClr val="000000"/>
                </a:solidFill>
                <a:latin typeface="Arial" pitchFamily="-72" charset="0"/>
                <a:ea typeface="Arial" pitchFamily="-72" charset="0"/>
                <a:cs typeface="Arial" pitchFamily="-72" charset="0"/>
              </a:rPr>
              <a:t>   </a:t>
            </a:r>
            <a:r>
              <a:rPr lang="en-US" smtClean="0">
                <a:solidFill>
                  <a:srgbClr val="000000"/>
                </a:solidFill>
                <a:ea typeface="Arial" pitchFamily="-72" charset="0"/>
                <a:cs typeface="Arial" pitchFamily="-72" charset="0"/>
              </a:rPr>
              <a:t>The Center for Learning in Technology researchers, led by Bill Penuel, found increased student engagement, greater responsibility for learning, increased peer collaboration skills, and greater achievement gains by students who had been labeled low achievers.</a:t>
            </a:r>
            <a:endParaRPr lang="en-US" smtClean="0">
              <a:solidFill>
                <a:srgbClr val="000000"/>
              </a:solidFill>
              <a:latin typeface="Arial" pitchFamily="-72" charset="0"/>
              <a:ea typeface="Arial" pitchFamily="-72" charset="0"/>
              <a:cs typeface="Arial" pitchFamily="-72" charset="0"/>
            </a:endParaRPr>
          </a:p>
          <a:p>
            <a:pPr algn="ctr">
              <a:buFont typeface="Wingdings" pitchFamily="-72" charset="2"/>
              <a:buNone/>
            </a:pPr>
            <a:endParaRPr lang="en-US"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Autofit/>
          </a:bodyPr>
          <a:lstStyle/>
          <a:p>
            <a:r>
              <a:rPr lang="en-US" sz="3600" smtClean="0">
                <a:solidFill>
                  <a:srgbClr val="000000"/>
                </a:solidFill>
                <a:ea typeface="Arial" pitchFamily="-72" charset="0"/>
                <a:cs typeface="Arial" pitchFamily="-72" charset="0"/>
              </a:rPr>
              <a:t>What does the research say about PBL?</a:t>
            </a:r>
            <a:endParaRPr lang="en-US" sz="3600" smtClean="0">
              <a:solidFill>
                <a:srgbClr val="000000"/>
              </a:solidFill>
              <a:latin typeface="Arial" pitchFamily="-72" charset="0"/>
              <a:ea typeface="Arial" pitchFamily="-72" charset="0"/>
              <a:cs typeface="Arial" pitchFamily="-72" charset="0"/>
            </a:endParaRPr>
          </a:p>
        </p:txBody>
      </p:sp>
      <p:sp>
        <p:nvSpPr>
          <p:cNvPr id="11267" name="Content Placeholder 2"/>
          <p:cNvSpPr>
            <a:spLocks noGrp="1"/>
          </p:cNvSpPr>
          <p:nvPr>
            <p:ph idx="1"/>
          </p:nvPr>
        </p:nvSpPr>
        <p:spPr>
          <a:xfrm>
            <a:off x="762000" y="1676400"/>
            <a:ext cx="7620000" cy="3724275"/>
          </a:xfrm>
        </p:spPr>
        <p:txBody>
          <a:bodyPr>
            <a:normAutofit/>
          </a:bodyPr>
          <a:lstStyle/>
          <a:p>
            <a:pPr>
              <a:buFont typeface="Wingdings" pitchFamily="-72" charset="2"/>
              <a:buNone/>
            </a:pPr>
            <a:r>
              <a:rPr lang="en-US" smtClean="0">
                <a:solidFill>
                  <a:srgbClr val="000000"/>
                </a:solidFill>
                <a:latin typeface="Arial" pitchFamily="-72" charset="0"/>
                <a:ea typeface="Arial" pitchFamily="-72" charset="0"/>
                <a:cs typeface="Arial" pitchFamily="-72" charset="0"/>
              </a:rPr>
              <a:t>   </a:t>
            </a:r>
            <a:r>
              <a:rPr lang="en-US" smtClean="0">
                <a:solidFill>
                  <a:srgbClr val="000000"/>
                </a:solidFill>
                <a:ea typeface="Arial" pitchFamily="-72" charset="0"/>
                <a:cs typeface="Arial" pitchFamily="-72" charset="0"/>
              </a:rPr>
              <a:t>Students from Multimedia PBL Project classrooms outperformed comparison classrooms in all three areas scored by researchers and teachers.</a:t>
            </a:r>
          </a:p>
          <a:p>
            <a:pPr>
              <a:buFont typeface="Wingdings" pitchFamily="-72" charset="2"/>
              <a:buNone/>
            </a:pPr>
            <a:endParaRPr lang="en-US" smtClean="0">
              <a:solidFill>
                <a:srgbClr val="000000"/>
              </a:solidFill>
              <a:ea typeface="Arial" pitchFamily="-72" charset="0"/>
              <a:cs typeface="Arial" pitchFamily="-72" charset="0"/>
            </a:endParaRPr>
          </a:p>
          <a:p>
            <a:pPr>
              <a:buFont typeface="Wingdings" pitchFamily="-72" charset="2"/>
              <a:buNone/>
            </a:pPr>
            <a:r>
              <a:rPr lang="en-US" smtClean="0">
                <a:solidFill>
                  <a:srgbClr val="000000"/>
                </a:solidFill>
                <a:ea typeface="Arial" pitchFamily="-72" charset="0"/>
                <a:cs typeface="Arial" pitchFamily="-72" charset="0"/>
              </a:rPr>
              <a:t>   The projects integrate real-world issues and practices.</a:t>
            </a:r>
          </a:p>
          <a:p>
            <a:pPr algn="ctr">
              <a:buFont typeface="Wingdings" pitchFamily="-72" charset="2"/>
              <a:buNone/>
            </a:pPr>
            <a:endParaRPr lang="en-US"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81000"/>
            <a:ext cx="8229600" cy="1143000"/>
          </a:xfrm>
        </p:spPr>
        <p:txBody>
          <a:bodyPr>
            <a:normAutofit/>
          </a:bodyPr>
          <a:lstStyle/>
          <a:p>
            <a:r>
              <a:rPr lang="en-US" sz="3200" smtClean="0">
                <a:solidFill>
                  <a:srgbClr val="000000"/>
                </a:solidFill>
                <a:ea typeface="Arial" pitchFamily="-72" charset="0"/>
                <a:cs typeface="Arial" pitchFamily="-72" charset="0"/>
              </a:rPr>
              <a:t>What does the research say about PBL?</a:t>
            </a:r>
            <a:endParaRPr lang="en-US" sz="3200" smtClean="0">
              <a:solidFill>
                <a:srgbClr val="000000"/>
              </a:solidFill>
              <a:latin typeface="Arial" pitchFamily="-72" charset="0"/>
              <a:ea typeface="Arial" pitchFamily="-72" charset="0"/>
              <a:cs typeface="Arial" pitchFamily="-72" charset="0"/>
            </a:endParaRPr>
          </a:p>
        </p:txBody>
      </p:sp>
      <p:sp>
        <p:nvSpPr>
          <p:cNvPr id="12291" name="Content Placeholder 2"/>
          <p:cNvSpPr>
            <a:spLocks noGrp="1"/>
          </p:cNvSpPr>
          <p:nvPr>
            <p:ph idx="1"/>
          </p:nvPr>
        </p:nvSpPr>
        <p:spPr>
          <a:xfrm>
            <a:off x="762000" y="1914525"/>
            <a:ext cx="7693025" cy="3724275"/>
          </a:xfrm>
        </p:spPr>
        <p:txBody>
          <a:bodyPr>
            <a:noAutofit/>
          </a:bodyPr>
          <a:lstStyle/>
          <a:p>
            <a:pPr>
              <a:buFont typeface="Wingdings" pitchFamily="-72" charset="2"/>
              <a:buNone/>
            </a:pPr>
            <a:r>
              <a:rPr lang="en-US" sz="2800" smtClean="0">
                <a:solidFill>
                  <a:srgbClr val="000000"/>
                </a:solidFill>
                <a:latin typeface="Arial" pitchFamily="-72" charset="0"/>
                <a:ea typeface="Arial" pitchFamily="-72" charset="0"/>
                <a:cs typeface="Arial" pitchFamily="-72" charset="0"/>
              </a:rPr>
              <a:t>    </a:t>
            </a:r>
            <a:r>
              <a:rPr lang="en-US" sz="2800" smtClean="0">
                <a:solidFill>
                  <a:srgbClr val="000000"/>
                </a:solidFill>
                <a:ea typeface="Arial" pitchFamily="-72" charset="0"/>
                <a:cs typeface="Arial" pitchFamily="-72" charset="0"/>
                <a:hlinkClick r:id="rId3" action="ppaction://hlinkfile"/>
              </a:rPr>
              <a:t>Alternative school offers unique curriculum, project-based learning</a:t>
            </a:r>
            <a:endParaRPr lang="en-US" sz="2800" smtClean="0">
              <a:solidFill>
                <a:srgbClr val="000000"/>
              </a:solidFill>
              <a:ea typeface="Arial" pitchFamily="-72" charset="0"/>
              <a:cs typeface="Arial" pitchFamily="-72" charset="0"/>
            </a:endParaRPr>
          </a:p>
          <a:p>
            <a:pPr>
              <a:buFont typeface="Wingdings" pitchFamily="-72" charset="2"/>
              <a:buNone/>
            </a:pPr>
            <a:r>
              <a:rPr lang="en-US" sz="2800" smtClean="0">
                <a:solidFill>
                  <a:srgbClr val="000000"/>
                </a:solidFill>
                <a:ea typeface="Arial" pitchFamily="-72" charset="0"/>
                <a:cs typeface="Arial" pitchFamily="-72" charset="0"/>
              </a:rPr>
              <a:t/>
            </a:r>
            <a:br>
              <a:rPr lang="en-US" sz="2800" smtClean="0">
                <a:solidFill>
                  <a:srgbClr val="000000"/>
                </a:solidFill>
                <a:ea typeface="Arial" pitchFamily="-72" charset="0"/>
                <a:cs typeface="Arial" pitchFamily="-72" charset="0"/>
              </a:rPr>
            </a:br>
            <a:r>
              <a:rPr lang="en-US" sz="2800" smtClean="0">
                <a:solidFill>
                  <a:srgbClr val="000000"/>
                </a:solidFill>
                <a:ea typeface="Arial" pitchFamily="-72" charset="0"/>
                <a:cs typeface="Arial" pitchFamily="-72" charset="0"/>
              </a:rPr>
              <a:t>Lakeview School in Ill., uses PBL to reach students who are struggling in traditional schools by implementing a curriculum that is based on "</a:t>
            </a:r>
            <a:r>
              <a:rPr lang="en-US" sz="2800" b="1" u="sng" smtClean="0">
                <a:solidFill>
                  <a:srgbClr val="000000"/>
                </a:solidFill>
                <a:ea typeface="Arial" pitchFamily="-72" charset="0"/>
                <a:cs typeface="Arial" pitchFamily="-72" charset="0"/>
              </a:rPr>
              <a:t>doing things based on  real world situation."</a:t>
            </a:r>
            <a:r>
              <a:rPr lang="en-US" sz="2800" smtClean="0">
                <a:solidFill>
                  <a:srgbClr val="000000"/>
                </a:solidFill>
                <a:ea typeface="Arial" pitchFamily="-72" charset="0"/>
                <a:cs typeface="Arial" pitchFamily="-72" charset="0"/>
              </a:rPr>
              <a:t> </a:t>
            </a:r>
            <a:r>
              <a:rPr lang="en-US" sz="2000" smtClean="0">
                <a:solidFill>
                  <a:srgbClr val="000000"/>
                </a:solidFill>
                <a:ea typeface="Arial" pitchFamily="-72" charset="0"/>
                <a:cs typeface="Arial" pitchFamily="-72" charset="0"/>
              </a:rPr>
              <a:t>.      						</a:t>
            </a:r>
            <a:r>
              <a:rPr lang="en-US" sz="2000" smtClean="0">
                <a:solidFill>
                  <a:srgbClr val="000000"/>
                </a:solidFill>
                <a:ea typeface="Arial" pitchFamily="-72" charset="0"/>
                <a:cs typeface="Arial" pitchFamily="-72" charset="0"/>
                <a:hlinkClick r:id="rId3" action="ppaction://hlinkfile"/>
              </a:rPr>
              <a:t>Chicago Tribune</a:t>
            </a:r>
            <a:r>
              <a:rPr lang="en-US" sz="2000" smtClean="0">
                <a:solidFill>
                  <a:srgbClr val="000000"/>
                </a:solidFill>
                <a:ea typeface="Arial" pitchFamily="-72" charset="0"/>
                <a:cs typeface="Arial" pitchFamily="-72" charset="0"/>
              </a:rPr>
              <a:t> </a:t>
            </a:r>
          </a:p>
          <a:p>
            <a:pPr>
              <a:buFont typeface="Wingdings" pitchFamily="-72" charset="2"/>
              <a:buNone/>
            </a:pPr>
            <a:endParaRPr lang="en-US" sz="2800" smtClean="0">
              <a:solidFill>
                <a:srgbClr val="000000"/>
              </a:solidFill>
              <a:latin typeface="Arial"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533400"/>
            <a:ext cx="7924800" cy="1143000"/>
          </a:xfrm>
        </p:spPr>
        <p:txBody>
          <a:bodyPr>
            <a:noAutofit/>
          </a:bodyPr>
          <a:lstStyle/>
          <a:p>
            <a:r>
              <a:rPr lang="en-US" sz="3600" smtClean="0">
                <a:solidFill>
                  <a:srgbClr val="000000"/>
                </a:solidFill>
                <a:ea typeface="Arial" pitchFamily="-72" charset="0"/>
                <a:cs typeface="Arial" pitchFamily="-72" charset="0"/>
              </a:rPr>
              <a:t>What does the research say about PBL?</a:t>
            </a:r>
            <a:br>
              <a:rPr lang="en-US" sz="3600" smtClean="0">
                <a:solidFill>
                  <a:srgbClr val="000000"/>
                </a:solidFill>
                <a:ea typeface="Arial" pitchFamily="-72" charset="0"/>
                <a:cs typeface="Arial" pitchFamily="-72" charset="0"/>
              </a:rPr>
            </a:br>
            <a:endParaRPr lang="en-US" sz="3600" smtClean="0">
              <a:solidFill>
                <a:srgbClr val="000000"/>
              </a:solidFill>
              <a:latin typeface="Arial" pitchFamily="-72" charset="0"/>
              <a:ea typeface="Arial" pitchFamily="-72" charset="0"/>
              <a:cs typeface="Arial" pitchFamily="-72" charset="0"/>
            </a:endParaRPr>
          </a:p>
        </p:txBody>
      </p:sp>
      <p:sp>
        <p:nvSpPr>
          <p:cNvPr id="13315" name="Content Placeholder 2"/>
          <p:cNvSpPr>
            <a:spLocks noGrp="1"/>
          </p:cNvSpPr>
          <p:nvPr>
            <p:ph idx="1"/>
          </p:nvPr>
        </p:nvSpPr>
        <p:spPr>
          <a:xfrm>
            <a:off x="914400" y="1828800"/>
            <a:ext cx="7391400" cy="3724275"/>
          </a:xfrm>
        </p:spPr>
        <p:txBody>
          <a:bodyPr>
            <a:normAutofit/>
          </a:bodyPr>
          <a:lstStyle/>
          <a:p>
            <a:pPr>
              <a:buFont typeface="Wingdings" pitchFamily="-72" charset="2"/>
              <a:buNone/>
            </a:pPr>
            <a:r>
              <a:rPr lang="en-US" sz="2800" smtClean="0">
                <a:solidFill>
                  <a:srgbClr val="000000"/>
                </a:solidFill>
                <a:ea typeface="Arial" pitchFamily="-72" charset="0"/>
                <a:cs typeface="Arial" pitchFamily="-72" charset="0"/>
              </a:rPr>
              <a:t>    Data show project-based learning may help boost achievement: Anecdotal evidence has long supported the notion that project-based learning can deepen learning for students and help them gain skills they need for college and careers.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381000"/>
            <a:ext cx="7924800" cy="1143000"/>
          </a:xfrm>
        </p:spPr>
        <p:txBody>
          <a:bodyPr>
            <a:normAutofit/>
          </a:bodyPr>
          <a:lstStyle/>
          <a:p>
            <a:r>
              <a:rPr lang="en-US" sz="3600" smtClean="0">
                <a:solidFill>
                  <a:srgbClr val="000000"/>
                </a:solidFill>
              </a:rPr>
              <a:t>What does the research say about PBL?</a:t>
            </a:r>
            <a:endParaRPr lang="en-US" sz="4000" smtClean="0">
              <a:solidFill>
                <a:srgbClr val="000000"/>
              </a:solidFill>
            </a:endParaRPr>
          </a:p>
        </p:txBody>
      </p:sp>
      <p:sp>
        <p:nvSpPr>
          <p:cNvPr id="13315" name="Content Placeholder 2"/>
          <p:cNvSpPr>
            <a:spLocks noGrp="1"/>
          </p:cNvSpPr>
          <p:nvPr>
            <p:ph idx="1"/>
          </p:nvPr>
        </p:nvSpPr>
        <p:spPr>
          <a:xfrm>
            <a:off x="762000" y="1676400"/>
            <a:ext cx="7693025" cy="3724275"/>
          </a:xfrm>
        </p:spPr>
        <p:txBody>
          <a:bodyPr>
            <a:normAutofit/>
          </a:bodyPr>
          <a:lstStyle/>
          <a:p>
            <a:pPr>
              <a:buFont typeface="Wingdings" pitchFamily="-72" charset="2"/>
              <a:buNone/>
            </a:pPr>
            <a:r>
              <a:rPr lang="en-US" sz="2600" smtClean="0">
                <a:solidFill>
                  <a:srgbClr val="000000"/>
                </a:solidFill>
                <a:latin typeface="Palatino Linotype" charset="0"/>
              </a:rPr>
              <a:t>    </a:t>
            </a:r>
            <a:r>
              <a:rPr lang="en-US" sz="2600" smtClean="0">
                <a:solidFill>
                  <a:srgbClr val="000000"/>
                </a:solidFill>
              </a:rPr>
              <a:t>Envision Schools founder Bob Lenz writes in this blog post. But a new report finds that 12th-grade students who were taught a project-based economics curriculum outscored a control group on standardized tests, and their teachers were reportedly more satisfied with the material, Lenz notes.                   </a:t>
            </a:r>
            <a:r>
              <a:rPr lang="en-US" sz="2600" smtClean="0">
                <a:solidFill>
                  <a:srgbClr val="000000"/>
                </a:solidFill>
                <a:hlinkClick r:id="rId3" action="ppaction://hlinkfile"/>
              </a:rPr>
              <a:t>Edutopia.org/Bob Lenz's blog</a:t>
            </a:r>
            <a:r>
              <a:rPr lang="en-US" sz="2600" smtClean="0">
                <a:solidFill>
                  <a:srgbClr val="000000"/>
                </a:solidFill>
              </a:rPr>
              <a:t> (9/30)</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6737" name="Picture 2" descr="http://stephenslighthouse.com/wp-content/uploads/2010/02/learning_pyramid.jpg"/>
          <p:cNvPicPr>
            <a:picLocks noChangeAspect="1" noChangeArrowheads="1"/>
          </p:cNvPicPr>
          <p:nvPr/>
        </p:nvPicPr>
        <p:blipFill>
          <a:blip r:embed="rId3"/>
          <a:srcRect l="-4504" t="8139"/>
          <a:stretch>
            <a:fillRect/>
          </a:stretch>
        </p:blipFill>
        <p:spPr bwMode="auto">
          <a:xfrm>
            <a:off x="0" y="533400"/>
            <a:ext cx="9144000" cy="6019800"/>
          </a:xfrm>
          <a:prstGeom prst="rect">
            <a:avLst/>
          </a:prstGeom>
          <a:noFill/>
          <a:ln w="9525">
            <a:noFill/>
            <a:miter lim="800000"/>
            <a:headEnd/>
            <a:tailEnd/>
          </a:ln>
        </p:spPr>
      </p:pic>
      <p:sp>
        <p:nvSpPr>
          <p:cNvPr id="116738" name="TextBox 2"/>
          <p:cNvSpPr txBox="1">
            <a:spLocks noChangeArrowheads="1"/>
          </p:cNvSpPr>
          <p:nvPr/>
        </p:nvSpPr>
        <p:spPr bwMode="auto">
          <a:xfrm>
            <a:off x="6248400" y="685800"/>
            <a:ext cx="2895600" cy="822325"/>
          </a:xfrm>
          <a:prstGeom prst="rect">
            <a:avLst/>
          </a:prstGeom>
          <a:noFill/>
          <a:ln w="9525">
            <a:noFill/>
            <a:miter lim="800000"/>
            <a:headEnd/>
            <a:tailEnd/>
          </a:ln>
        </p:spPr>
        <p:txBody>
          <a:bodyPr>
            <a:prstTxWarp prst="textNoShape">
              <a:avLst/>
            </a:prstTxWarp>
            <a:spAutoFit/>
          </a:bodyPr>
          <a:lstStyle/>
          <a:p>
            <a:pPr algn="ctr"/>
            <a:r>
              <a:rPr lang="en-US" sz="2400">
                <a:latin typeface="Calibri" pitchFamily="-72" charset="0"/>
              </a:rPr>
              <a:t>Sit and Get </a:t>
            </a:r>
          </a:p>
          <a:p>
            <a:pPr algn="ctr"/>
            <a:r>
              <a:rPr lang="en-US" sz="2400">
                <a:latin typeface="Calibri" pitchFamily="-72" charset="0"/>
              </a:rPr>
              <a:t>Passive </a:t>
            </a:r>
            <a:endParaRPr lang="en-US" sz="2000">
              <a:latin typeface="Calibri" pitchFamily="-72" charset="0"/>
            </a:endParaRPr>
          </a:p>
        </p:txBody>
      </p:sp>
      <p:sp>
        <p:nvSpPr>
          <p:cNvPr id="116739" name="TextBox 3"/>
          <p:cNvSpPr txBox="1">
            <a:spLocks noChangeArrowheads="1"/>
          </p:cNvSpPr>
          <p:nvPr/>
        </p:nvSpPr>
        <p:spPr bwMode="auto">
          <a:xfrm>
            <a:off x="0" y="3810000"/>
            <a:ext cx="1600200" cy="1373188"/>
          </a:xfrm>
          <a:prstGeom prst="rect">
            <a:avLst/>
          </a:prstGeom>
          <a:noFill/>
          <a:ln w="9525">
            <a:noFill/>
            <a:miter lim="800000"/>
            <a:headEnd/>
            <a:tailEnd/>
          </a:ln>
        </p:spPr>
        <p:txBody>
          <a:bodyPr>
            <a:prstTxWarp prst="textNoShape">
              <a:avLst/>
            </a:prstTxWarp>
            <a:spAutoFit/>
          </a:bodyPr>
          <a:lstStyle/>
          <a:p>
            <a:r>
              <a:rPr lang="en-US" sz="2800" b="1">
                <a:latin typeface="Calibri" pitchFamily="-72" charset="0"/>
              </a:rPr>
              <a:t>Active</a:t>
            </a:r>
          </a:p>
          <a:p>
            <a:r>
              <a:rPr lang="en-US" sz="2800" b="1">
                <a:latin typeface="Calibri" pitchFamily="-72" charset="0"/>
              </a:rPr>
              <a:t>Learning</a:t>
            </a:r>
          </a:p>
          <a:p>
            <a:endParaRPr lang="en-US" sz="2800" b="1">
              <a:latin typeface="Calibri" pitchFamily="-72" charset="0"/>
            </a:endParaRPr>
          </a:p>
        </p:txBody>
      </p:sp>
      <p:sp>
        <p:nvSpPr>
          <p:cNvPr id="116740" name="Right Arrow 4"/>
          <p:cNvSpPr>
            <a:spLocks noChangeArrowheads="1"/>
          </p:cNvSpPr>
          <p:nvPr/>
        </p:nvSpPr>
        <p:spPr bwMode="auto">
          <a:xfrm rot="1004119" flipV="1">
            <a:off x="635000" y="5218113"/>
            <a:ext cx="1371600" cy="381000"/>
          </a:xfrm>
          <a:prstGeom prst="rightArrow">
            <a:avLst>
              <a:gd name="adj1" fmla="val 50000"/>
              <a:gd name="adj2" fmla="val 50000"/>
            </a:avLst>
          </a:prstGeom>
          <a:solidFill>
            <a:schemeClr val="accent1"/>
          </a:solidFill>
          <a:ln w="9525">
            <a:solidFill>
              <a:schemeClr val="tx1"/>
            </a:solidFill>
            <a:round/>
            <a:headEnd/>
            <a:tailEnd/>
          </a:ln>
        </p:spPr>
        <p:txBody>
          <a:bodyPr>
            <a:prstTxWarp prst="textNoShape">
              <a:avLst/>
            </a:prstTxWarp>
          </a:bodyPr>
          <a:lstStyle/>
          <a:p>
            <a:endParaRPr lang="en-US">
              <a:latin typeface="Calibri" pitchFamily="-72" charset="0"/>
            </a:endParaRPr>
          </a:p>
        </p:txBody>
      </p:sp>
      <p:sp>
        <p:nvSpPr>
          <p:cNvPr id="116741" name="Left Arrow 5"/>
          <p:cNvSpPr>
            <a:spLocks noChangeArrowheads="1"/>
          </p:cNvSpPr>
          <p:nvPr/>
        </p:nvSpPr>
        <p:spPr bwMode="auto">
          <a:xfrm rot="-1468437">
            <a:off x="5892800" y="1227138"/>
            <a:ext cx="838200" cy="304800"/>
          </a:xfrm>
          <a:prstGeom prst="leftArrow">
            <a:avLst>
              <a:gd name="adj1" fmla="val 50000"/>
              <a:gd name="adj2" fmla="val 49997"/>
            </a:avLst>
          </a:prstGeom>
          <a:solidFill>
            <a:schemeClr val="accent1"/>
          </a:solidFill>
          <a:ln w="9525">
            <a:solidFill>
              <a:schemeClr val="tx1"/>
            </a:solidFill>
            <a:round/>
            <a:headEnd/>
            <a:tailEnd/>
          </a:ln>
        </p:spPr>
        <p:txBody>
          <a:bodyPr>
            <a:prstTxWarp prst="textNoShape">
              <a:avLst/>
            </a:prstTxWarp>
          </a:bodyPr>
          <a:lstStyle/>
          <a:p>
            <a:endParaRPr lang="en-US">
              <a:latin typeface="Calibri" pitchFamily="-72" charset="0"/>
            </a:endParaRPr>
          </a:p>
        </p:txBody>
      </p:sp>
      <p:pic>
        <p:nvPicPr>
          <p:cNvPr id="116742" name="Picture 4" descr="http://stephenslighthouse.com/wp-content/uploads/2010/02/learning_pyramid.jpg"/>
          <p:cNvPicPr>
            <a:picLocks noChangeAspect="1" noChangeArrowheads="1"/>
          </p:cNvPicPr>
          <p:nvPr/>
        </p:nvPicPr>
        <p:blipFill>
          <a:blip r:embed="rId3"/>
          <a:srcRect b="89999"/>
          <a:stretch>
            <a:fillRect/>
          </a:stretch>
        </p:blipFill>
        <p:spPr bwMode="auto">
          <a:xfrm>
            <a:off x="1066800" y="228600"/>
            <a:ext cx="56388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5" name="TextBox 4"/>
          <p:cNvSpPr txBox="1">
            <a:spLocks noChangeArrowheads="1"/>
          </p:cNvSpPr>
          <p:nvPr/>
        </p:nvSpPr>
        <p:spPr bwMode="auto">
          <a:xfrm>
            <a:off x="304800" y="795338"/>
            <a:ext cx="8534400" cy="4635500"/>
          </a:xfrm>
          <a:prstGeom prst="rect">
            <a:avLst/>
          </a:prstGeom>
          <a:noFill/>
          <a:ln w="9525">
            <a:noFill/>
            <a:miter lim="800000"/>
            <a:headEnd/>
            <a:tailEnd/>
          </a:ln>
        </p:spPr>
        <p:txBody>
          <a:bodyPr>
            <a:prstTxWarp prst="textNoShape">
              <a:avLst/>
            </a:prstTxWarp>
            <a:spAutoFit/>
          </a:bodyPr>
          <a:lstStyle/>
          <a:p>
            <a:r>
              <a:rPr lang="en-US" sz="2800">
                <a:latin typeface="Calibri" pitchFamily="-72" charset="0"/>
              </a:rPr>
              <a:t>In 1956, Benjamin Bloom headed a group of educational psychologists who developed a classification of levels of intellectual behavior important in learning. </a:t>
            </a:r>
          </a:p>
          <a:p>
            <a:endParaRPr lang="en-US" sz="2800">
              <a:latin typeface="Calibri" pitchFamily="-72" charset="0"/>
            </a:endParaRPr>
          </a:p>
          <a:p>
            <a:r>
              <a:rPr lang="en-US" sz="2800">
                <a:latin typeface="Calibri" pitchFamily="-72" charset="0"/>
              </a:rPr>
              <a:t>During the 1990's a new group of cognitive psychologist, lead by Lorin Anderson (a former student of Bloom's), updated the taxonomy reflecting relevance to 21st century work.  </a:t>
            </a:r>
          </a:p>
          <a:p>
            <a:pPr algn="ctr"/>
            <a:r>
              <a:rPr lang="en-US" sz="2800">
                <a:latin typeface="Calibri" pitchFamily="-72" charset="0"/>
              </a:rPr>
              <a:t>  </a:t>
            </a:r>
          </a:p>
          <a:p>
            <a:pPr algn="ctr"/>
            <a:r>
              <a:rPr lang="en-US" sz="2200">
                <a:latin typeface="Calibri" pitchFamily="-72" charset="0"/>
              </a:rPr>
              <a:t>http://www.odu.edu/educ/roverbau/Bloom/blooms_taxonomy.htm</a:t>
            </a:r>
            <a:endParaRPr lang="en-US" sz="2000">
              <a:latin typeface="Calibri" pitchFamily="-72" charset="0"/>
            </a:endParaRPr>
          </a:p>
          <a:p>
            <a:endParaRPr lang="en-US" sz="2400">
              <a:latin typeface="Calibri" pitchFamily="-72"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0833" name="Picture 2" descr="New Bloom Triangle"/>
          <p:cNvPicPr>
            <a:picLocks noChangeAspect="1" noChangeArrowheads="1"/>
          </p:cNvPicPr>
          <p:nvPr/>
        </p:nvPicPr>
        <p:blipFill>
          <a:blip r:embed="rId3"/>
          <a:srcRect/>
          <a:stretch>
            <a:fillRect/>
          </a:stretch>
        </p:blipFill>
        <p:spPr bwMode="auto">
          <a:xfrm>
            <a:off x="381000" y="1219200"/>
            <a:ext cx="4229100" cy="3657600"/>
          </a:xfrm>
          <a:prstGeom prst="rect">
            <a:avLst/>
          </a:prstGeom>
          <a:noFill/>
          <a:ln w="9525">
            <a:noFill/>
            <a:miter lim="800000"/>
            <a:headEnd/>
            <a:tailEnd/>
          </a:ln>
        </p:spPr>
      </p:pic>
      <p:pic>
        <p:nvPicPr>
          <p:cNvPr id="120834" name="Picture 4" descr="Old Bloom Triangle"/>
          <p:cNvPicPr>
            <a:picLocks noChangeAspect="1" noChangeArrowheads="1"/>
          </p:cNvPicPr>
          <p:nvPr/>
        </p:nvPicPr>
        <p:blipFill>
          <a:blip r:embed="rId4"/>
          <a:srcRect/>
          <a:stretch>
            <a:fillRect/>
          </a:stretch>
        </p:blipFill>
        <p:spPr bwMode="auto">
          <a:xfrm>
            <a:off x="4572000" y="1219200"/>
            <a:ext cx="4211638" cy="3657600"/>
          </a:xfrm>
          <a:prstGeom prst="rect">
            <a:avLst/>
          </a:prstGeom>
          <a:noFill/>
          <a:ln w="9525">
            <a:noFill/>
            <a:miter lim="800000"/>
            <a:headEnd/>
            <a:tailEnd/>
          </a:ln>
        </p:spPr>
      </p:pic>
      <p:sp>
        <p:nvSpPr>
          <p:cNvPr id="120835" name="TextBox 3"/>
          <p:cNvSpPr txBox="1">
            <a:spLocks noChangeArrowheads="1"/>
          </p:cNvSpPr>
          <p:nvPr/>
        </p:nvSpPr>
        <p:spPr bwMode="auto">
          <a:xfrm>
            <a:off x="914400" y="5181600"/>
            <a:ext cx="3048000" cy="366713"/>
          </a:xfrm>
          <a:prstGeom prst="rect">
            <a:avLst/>
          </a:prstGeom>
          <a:noFill/>
          <a:ln w="9525">
            <a:noFill/>
            <a:miter lim="800000"/>
            <a:headEnd/>
            <a:tailEnd/>
          </a:ln>
        </p:spPr>
        <p:txBody>
          <a:bodyPr>
            <a:prstTxWarp prst="textNoShape">
              <a:avLst/>
            </a:prstTxWarp>
            <a:spAutoFit/>
          </a:bodyPr>
          <a:lstStyle/>
          <a:p>
            <a:pPr algn="ctr"/>
            <a:r>
              <a:rPr lang="en-US">
                <a:latin typeface="Calibri" pitchFamily="-72" charset="0"/>
              </a:rPr>
              <a:t>New Version </a:t>
            </a:r>
          </a:p>
        </p:txBody>
      </p:sp>
      <p:sp>
        <p:nvSpPr>
          <p:cNvPr id="120836" name="TextBox 4"/>
          <p:cNvSpPr txBox="1">
            <a:spLocks noChangeArrowheads="1"/>
          </p:cNvSpPr>
          <p:nvPr/>
        </p:nvSpPr>
        <p:spPr bwMode="auto">
          <a:xfrm>
            <a:off x="5486400" y="5181600"/>
            <a:ext cx="3048000" cy="366713"/>
          </a:xfrm>
          <a:prstGeom prst="rect">
            <a:avLst/>
          </a:prstGeom>
          <a:noFill/>
          <a:ln w="9525">
            <a:noFill/>
            <a:miter lim="800000"/>
            <a:headEnd/>
            <a:tailEnd/>
          </a:ln>
        </p:spPr>
        <p:txBody>
          <a:bodyPr>
            <a:prstTxWarp prst="textNoShape">
              <a:avLst/>
            </a:prstTxWarp>
            <a:spAutoFit/>
          </a:bodyPr>
          <a:lstStyle/>
          <a:p>
            <a:pPr algn="ctr"/>
            <a:r>
              <a:rPr lang="en-US">
                <a:latin typeface="Calibri" pitchFamily="-72" charset="0"/>
              </a:rPr>
              <a:t>Old Version </a:t>
            </a:r>
          </a:p>
        </p:txBody>
      </p:sp>
      <p:sp>
        <p:nvSpPr>
          <p:cNvPr id="120837" name="TextBox 5"/>
          <p:cNvSpPr txBox="1">
            <a:spLocks noChangeArrowheads="1"/>
          </p:cNvSpPr>
          <p:nvPr/>
        </p:nvSpPr>
        <p:spPr bwMode="auto">
          <a:xfrm>
            <a:off x="2438400" y="457200"/>
            <a:ext cx="4419600" cy="1006475"/>
          </a:xfrm>
          <a:prstGeom prst="rect">
            <a:avLst/>
          </a:prstGeom>
          <a:noFill/>
          <a:ln w="9525">
            <a:noFill/>
            <a:miter lim="800000"/>
            <a:headEnd/>
            <a:tailEnd/>
          </a:ln>
        </p:spPr>
        <p:txBody>
          <a:bodyPr>
            <a:prstTxWarp prst="textNoShape">
              <a:avLst/>
            </a:prstTxWarp>
            <a:spAutoFit/>
          </a:bodyPr>
          <a:lstStyle/>
          <a:p>
            <a:pPr algn="ctr"/>
            <a:r>
              <a:rPr lang="en-US" sz="2400" b="1">
                <a:latin typeface="Calibri" pitchFamily="-72" charset="0"/>
              </a:rPr>
              <a:t>Bloom's Taxonomy</a:t>
            </a:r>
            <a:r>
              <a:rPr lang="en-US">
                <a:latin typeface="Calibri" pitchFamily="-72" charset="0"/>
              </a:rPr>
              <a:t/>
            </a:r>
            <a:br>
              <a:rPr lang="en-US">
                <a:latin typeface="Calibri" pitchFamily="-72" charset="0"/>
              </a:rPr>
            </a:br>
            <a:endParaRPr lang="en-US">
              <a:latin typeface="Calibri" pitchFamily="-72" charset="0"/>
            </a:endParaRPr>
          </a:p>
          <a:p>
            <a:endParaRPr lang="en-US">
              <a:latin typeface="Calibri" pitchFamily="-7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0" y="0"/>
            <a:ext cx="9144000" cy="3724275"/>
          </a:xfrm>
        </p:spPr>
        <p:txBody>
          <a:bodyPr>
            <a:noAutofit/>
          </a:bodyPr>
          <a:lstStyle/>
          <a:p>
            <a:pPr>
              <a:buFont typeface="Arial" pitchFamily="-72" charset="0"/>
              <a:buNone/>
            </a:pPr>
            <a:r>
              <a:rPr lang="en-US" sz="2600" b="1" smtClean="0"/>
              <a:t>Staff shall:</a:t>
            </a:r>
          </a:p>
          <a:p>
            <a:r>
              <a:rPr lang="en-US" sz="2600" smtClean="0"/>
              <a:t>1. Recognize positive behavior and achievement.</a:t>
            </a:r>
          </a:p>
          <a:p>
            <a:r>
              <a:rPr lang="en-US" sz="2600" smtClean="0"/>
              <a:t>2. Intervene and correct inappropriate student behavior and nonperformance.</a:t>
            </a:r>
          </a:p>
          <a:p>
            <a:r>
              <a:rPr lang="en-US" sz="2600" smtClean="0"/>
              <a:t>3. </a:t>
            </a:r>
            <a:r>
              <a:rPr lang="en-US" sz="2600" smtClean="0">
                <a:solidFill>
                  <a:srgbClr val="FF0000"/>
                </a:solidFill>
              </a:rPr>
              <a:t>Recognize and remediate student-learning difficulties</a:t>
            </a:r>
            <a:r>
              <a:rPr lang="en-US" sz="2600" smtClean="0"/>
              <a:t>.</a:t>
            </a:r>
          </a:p>
          <a:p>
            <a:r>
              <a:rPr lang="en-US" sz="2600" smtClean="0"/>
              <a:t>4. </a:t>
            </a:r>
            <a:r>
              <a:rPr lang="en-US" sz="2600" b="1" smtClean="0">
                <a:solidFill>
                  <a:srgbClr val="FF0000"/>
                </a:solidFill>
              </a:rPr>
              <a:t>Engage</a:t>
            </a:r>
            <a:r>
              <a:rPr lang="en-US" sz="2600" smtClean="0">
                <a:solidFill>
                  <a:srgbClr val="FF0000"/>
                </a:solidFill>
              </a:rPr>
              <a:t>, actively instruct, and guide students.</a:t>
            </a:r>
          </a:p>
          <a:p>
            <a:r>
              <a:rPr lang="en-US" sz="2600" smtClean="0"/>
              <a:t>5. </a:t>
            </a:r>
            <a:r>
              <a:rPr lang="en-US" sz="2600" smtClean="0">
                <a:solidFill>
                  <a:srgbClr val="FF0000"/>
                </a:solidFill>
              </a:rPr>
              <a:t>Encourage students to be active participants in the learning process.</a:t>
            </a:r>
          </a:p>
          <a:p>
            <a:r>
              <a:rPr lang="en-US" sz="2600" smtClean="0"/>
              <a:t>6. Maintain familiarity with current industry skill and safety demands and requirements.</a:t>
            </a:r>
          </a:p>
          <a:p>
            <a:r>
              <a:rPr lang="en-US" sz="2600" i="1" smtClean="0"/>
              <a:t>7. Emphasize the relevance of training activities to career success.</a:t>
            </a:r>
          </a:p>
          <a:p>
            <a:r>
              <a:rPr lang="en-US" sz="2600" i="1" smtClean="0"/>
              <a:t>8. </a:t>
            </a:r>
            <a:r>
              <a:rPr lang="en-US" sz="2600" i="1" smtClean="0">
                <a:solidFill>
                  <a:srgbClr val="FF0000"/>
                </a:solidFill>
              </a:rPr>
              <a:t>Provide students with feedback on their progress</a:t>
            </a:r>
            <a:r>
              <a:rPr lang="en-US" sz="2600" i="1" smtClean="0"/>
              <a:t>. </a:t>
            </a:r>
          </a:p>
          <a:p>
            <a:r>
              <a:rPr lang="en-US" sz="2600" i="1" smtClean="0"/>
              <a:t>9. Model, mentor, and monitor the Career Success Standards at all times.</a:t>
            </a:r>
            <a:endParaRPr lang="en-US" sz="2400" smtClean="0">
              <a:solidFill>
                <a:srgbClr val="00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a:xfrm>
            <a:off x="762000" y="0"/>
            <a:ext cx="7772400" cy="1066800"/>
          </a:xfrm>
        </p:spPr>
        <p:txBody>
          <a:bodyPr/>
          <a:lstStyle/>
          <a:p>
            <a:r>
              <a:rPr lang="en-US" sz="3200" smtClean="0"/>
              <a:t>PBL FRAMEWORK</a:t>
            </a:r>
          </a:p>
        </p:txBody>
      </p:sp>
      <p:grpSp>
        <p:nvGrpSpPr>
          <p:cNvPr id="2" name="Group 80"/>
          <p:cNvGrpSpPr>
            <a:grpSpLocks/>
          </p:cNvGrpSpPr>
          <p:nvPr/>
        </p:nvGrpSpPr>
        <p:grpSpPr bwMode="auto">
          <a:xfrm>
            <a:off x="3505200" y="2438400"/>
            <a:ext cx="1981200" cy="1752600"/>
            <a:chOff x="2178" y="1824"/>
            <a:chExt cx="1248" cy="1104"/>
          </a:xfrm>
          <a:solidFill>
            <a:srgbClr val="92D050"/>
          </a:solidFill>
        </p:grpSpPr>
        <p:sp>
          <p:nvSpPr>
            <p:cNvPr id="21533"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pPr fontAlgn="auto">
                <a:spcBef>
                  <a:spcPts val="0"/>
                </a:spcBef>
                <a:spcAft>
                  <a:spcPts val="0"/>
                </a:spcAft>
                <a:defRPr/>
              </a:pPr>
              <a:endParaRPr lang="en-US">
                <a:latin typeface="+mn-lt"/>
                <a:ea typeface="+mn-ea"/>
                <a:cs typeface="+mn-cs"/>
              </a:endParaRPr>
            </a:p>
          </p:txBody>
        </p:sp>
        <p:sp>
          <p:nvSpPr>
            <p:cNvPr id="21534" name="Text Box 69"/>
            <p:cNvSpPr txBox="1">
              <a:spLocks noChangeArrowheads="1"/>
            </p:cNvSpPr>
            <p:nvPr/>
          </p:nvSpPr>
          <p:spPr bwMode="auto">
            <a:xfrm>
              <a:off x="2178" y="2208"/>
              <a:ext cx="1200" cy="252"/>
            </a:xfrm>
            <a:prstGeom prst="rect">
              <a:avLst/>
            </a:prstGeom>
            <a:grpFill/>
            <a:ln w="9525">
              <a:noFill/>
              <a:miter lim="800000"/>
              <a:headEnd/>
              <a:tailEnd/>
            </a:ln>
          </p:spPr>
          <p:txBody>
            <a:bodyPr>
              <a:spAutoFit/>
            </a:bodyPr>
            <a:lstStyle/>
            <a:p>
              <a:pPr algn="ctr" fontAlgn="auto">
                <a:spcBef>
                  <a:spcPts val="0"/>
                </a:spcBef>
                <a:spcAft>
                  <a:spcPts val="0"/>
                </a:spcAft>
                <a:defRPr/>
              </a:pPr>
              <a:r>
                <a:rPr lang="en-US" sz="2000" dirty="0">
                  <a:latin typeface="+mn-lt"/>
                  <a:ea typeface="+mn-ea"/>
                  <a:cs typeface="+mn-cs"/>
                </a:rPr>
                <a:t>Pedagogy</a:t>
              </a:r>
              <a:endParaRPr lang="en-US" sz="2000" dirty="0">
                <a:latin typeface="+mn-lt"/>
                <a:ea typeface="+mn-ea"/>
                <a:cs typeface="+mn-cs"/>
              </a:endParaRPr>
            </a:p>
          </p:txBody>
        </p:sp>
      </p:grpSp>
      <p:sp>
        <p:nvSpPr>
          <p:cNvPr id="122883" name="AutoShape 65"/>
          <p:cNvSpPr>
            <a:spLocks noChangeArrowheads="1"/>
          </p:cNvSpPr>
          <p:nvPr/>
        </p:nvSpPr>
        <p:spPr bwMode="auto">
          <a:xfrm>
            <a:off x="1219200" y="2743200"/>
            <a:ext cx="1981200" cy="1752600"/>
          </a:xfrm>
          <a:prstGeom prst="cube">
            <a:avLst>
              <a:gd name="adj" fmla="val 7963"/>
            </a:avLst>
          </a:prstGeom>
          <a:solidFill>
            <a:srgbClr val="66FF33"/>
          </a:solidFill>
          <a:ln w="9525">
            <a:solidFill>
              <a:schemeClr val="tx1"/>
            </a:solidFill>
            <a:miter lim="800000"/>
            <a:headEnd/>
            <a:tailEnd/>
          </a:ln>
        </p:spPr>
        <p:txBody>
          <a:bodyPr wrap="none" anchor="ctr">
            <a:prstTxWarp prst="textNoShape">
              <a:avLst/>
            </a:prstTxWarp>
          </a:bodyPr>
          <a:lstStyle/>
          <a:p>
            <a:endParaRPr lang="en-US" sz="2000">
              <a:latin typeface="Calibri" pitchFamily="-72" charset="0"/>
            </a:endParaRPr>
          </a:p>
        </p:txBody>
      </p:sp>
      <p:sp>
        <p:nvSpPr>
          <p:cNvPr id="122884" name="Text Box 70"/>
          <p:cNvSpPr txBox="1">
            <a:spLocks noChangeArrowheads="1"/>
          </p:cNvSpPr>
          <p:nvPr/>
        </p:nvSpPr>
        <p:spPr bwMode="auto">
          <a:xfrm>
            <a:off x="1295400" y="3505200"/>
            <a:ext cx="1676400" cy="396875"/>
          </a:xfrm>
          <a:prstGeom prst="rect">
            <a:avLst/>
          </a:prstGeom>
          <a:noFill/>
          <a:ln w="9525">
            <a:noFill/>
            <a:miter lim="800000"/>
            <a:headEnd/>
            <a:tailEnd/>
          </a:ln>
        </p:spPr>
        <p:txBody>
          <a:bodyPr>
            <a:prstTxWarp prst="textNoShape">
              <a:avLst/>
            </a:prstTxWarp>
            <a:spAutoFit/>
          </a:bodyPr>
          <a:lstStyle/>
          <a:p>
            <a:pPr algn="ctr"/>
            <a:r>
              <a:rPr lang="en-US" sz="2000">
                <a:latin typeface="Calibri" pitchFamily="-72" charset="0"/>
              </a:rPr>
              <a:t>Content</a:t>
            </a:r>
          </a:p>
        </p:txBody>
      </p:sp>
      <p:sp>
        <p:nvSpPr>
          <p:cNvPr id="122885" name="AutoShape 71"/>
          <p:cNvSpPr>
            <a:spLocks noChangeArrowheads="1"/>
          </p:cNvSpPr>
          <p:nvPr/>
        </p:nvSpPr>
        <p:spPr bwMode="auto">
          <a:xfrm>
            <a:off x="5715000" y="2743200"/>
            <a:ext cx="2028825" cy="1752600"/>
          </a:xfrm>
          <a:prstGeom prst="cube">
            <a:avLst>
              <a:gd name="adj" fmla="val 8250"/>
            </a:avLst>
          </a:prstGeom>
          <a:solidFill>
            <a:srgbClr val="66FF33"/>
          </a:solidFill>
          <a:ln w="9525">
            <a:solidFill>
              <a:schemeClr val="tx1"/>
            </a:solidFill>
            <a:miter lim="800000"/>
            <a:headEnd/>
            <a:tailEnd/>
          </a:ln>
        </p:spPr>
        <p:txBody>
          <a:bodyPr wrap="none" anchor="ctr">
            <a:prstTxWarp prst="textNoShape">
              <a:avLst/>
            </a:prstTxWarp>
          </a:bodyPr>
          <a:lstStyle/>
          <a:p>
            <a:endParaRPr lang="en-US">
              <a:latin typeface="Calibri" pitchFamily="-72" charset="0"/>
            </a:endParaRPr>
          </a:p>
        </p:txBody>
      </p:sp>
      <p:sp>
        <p:nvSpPr>
          <p:cNvPr id="122886" name="Text Box 72"/>
          <p:cNvSpPr txBox="1">
            <a:spLocks noChangeArrowheads="1"/>
          </p:cNvSpPr>
          <p:nvPr/>
        </p:nvSpPr>
        <p:spPr bwMode="auto">
          <a:xfrm>
            <a:off x="5791200" y="3429000"/>
            <a:ext cx="1752600" cy="396875"/>
          </a:xfrm>
          <a:prstGeom prst="rect">
            <a:avLst/>
          </a:prstGeom>
          <a:noFill/>
          <a:ln w="9525">
            <a:noFill/>
            <a:miter lim="800000"/>
            <a:headEnd/>
            <a:tailEnd/>
          </a:ln>
        </p:spPr>
        <p:txBody>
          <a:bodyPr>
            <a:prstTxWarp prst="textNoShape">
              <a:avLst/>
            </a:prstTxWarp>
            <a:spAutoFit/>
          </a:bodyPr>
          <a:lstStyle/>
          <a:p>
            <a:pPr algn="ctr"/>
            <a:r>
              <a:rPr lang="en-US" sz="2000">
                <a:latin typeface="Calibri" pitchFamily="-72" charset="0"/>
              </a:rPr>
              <a:t> Assessment </a:t>
            </a:r>
          </a:p>
        </p:txBody>
      </p:sp>
      <p:grpSp>
        <p:nvGrpSpPr>
          <p:cNvPr id="122887" name="Group 84"/>
          <p:cNvGrpSpPr>
            <a:grpSpLocks/>
          </p:cNvGrpSpPr>
          <p:nvPr/>
        </p:nvGrpSpPr>
        <p:grpSpPr bwMode="auto">
          <a:xfrm>
            <a:off x="1066800" y="6019800"/>
            <a:ext cx="6886575" cy="457200"/>
            <a:chOff x="672" y="3072"/>
            <a:chExt cx="4338" cy="288"/>
          </a:xfrm>
        </p:grpSpPr>
        <p:sp>
          <p:nvSpPr>
            <p:cNvPr id="122894" name="AutoShape 74"/>
            <p:cNvSpPr>
              <a:spLocks noChangeArrowheads="1"/>
            </p:cNvSpPr>
            <p:nvPr/>
          </p:nvSpPr>
          <p:spPr bwMode="auto">
            <a:xfrm>
              <a:off x="672" y="3072"/>
              <a:ext cx="4338" cy="288"/>
            </a:xfrm>
            <a:prstGeom prst="cube">
              <a:avLst>
                <a:gd name="adj" fmla="val 25000"/>
              </a:avLst>
            </a:prstGeom>
            <a:solidFill>
              <a:srgbClr val="66FF33"/>
            </a:solidFill>
            <a:ln w="9525">
              <a:solidFill>
                <a:schemeClr val="tx1"/>
              </a:solidFill>
              <a:miter lim="800000"/>
              <a:headEnd/>
              <a:tailEnd/>
            </a:ln>
          </p:spPr>
          <p:txBody>
            <a:bodyPr wrap="none" anchor="ctr">
              <a:prstTxWarp prst="textNoShape">
                <a:avLst/>
              </a:prstTxWarp>
            </a:bodyPr>
            <a:lstStyle/>
            <a:p>
              <a:endParaRPr lang="en-US" sz="2000">
                <a:latin typeface="Calibri" pitchFamily="-72" charset="0"/>
              </a:endParaRPr>
            </a:p>
          </p:txBody>
        </p:sp>
        <p:sp>
          <p:nvSpPr>
            <p:cNvPr id="122895" name="Text Box 75"/>
            <p:cNvSpPr txBox="1">
              <a:spLocks noChangeArrowheads="1"/>
            </p:cNvSpPr>
            <p:nvPr/>
          </p:nvSpPr>
          <p:spPr bwMode="auto">
            <a:xfrm>
              <a:off x="1938" y="3120"/>
              <a:ext cx="2256" cy="212"/>
            </a:xfrm>
            <a:prstGeom prst="rect">
              <a:avLst/>
            </a:prstGeom>
            <a:noFill/>
            <a:ln w="9525">
              <a:noFill/>
              <a:miter lim="800000"/>
              <a:headEnd/>
              <a:tailEnd/>
            </a:ln>
          </p:spPr>
          <p:txBody>
            <a:bodyPr>
              <a:prstTxWarp prst="textNoShape">
                <a:avLst/>
              </a:prstTxWarp>
              <a:spAutoFit/>
            </a:bodyPr>
            <a:lstStyle/>
            <a:p>
              <a:pPr>
                <a:spcBef>
                  <a:spcPct val="50000"/>
                </a:spcBef>
              </a:pPr>
              <a:r>
                <a:rPr lang="en-US" sz="1600">
                  <a:latin typeface="Calibri" pitchFamily="-72" charset="0"/>
                </a:rPr>
                <a:t>RESOURCES &amp; CONSTRAINTS</a:t>
              </a:r>
            </a:p>
          </p:txBody>
        </p:sp>
      </p:grpSp>
      <p:grpSp>
        <p:nvGrpSpPr>
          <p:cNvPr id="122888" name="Group 78"/>
          <p:cNvGrpSpPr>
            <a:grpSpLocks/>
          </p:cNvGrpSpPr>
          <p:nvPr/>
        </p:nvGrpSpPr>
        <p:grpSpPr bwMode="auto">
          <a:xfrm>
            <a:off x="2057400" y="1219200"/>
            <a:ext cx="4946650" cy="1023938"/>
            <a:chOff x="1292" y="1152"/>
            <a:chExt cx="3116" cy="645"/>
          </a:xfrm>
        </p:grpSpPr>
        <p:sp>
          <p:nvSpPr>
            <p:cNvPr id="122890" name="AutoShape 9"/>
            <p:cNvSpPr>
              <a:spLocks noChangeArrowheads="1"/>
            </p:cNvSpPr>
            <p:nvPr/>
          </p:nvSpPr>
          <p:spPr bwMode="auto">
            <a:xfrm flipH="1" flipV="1">
              <a:off x="1292"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3 60000 65536"/>
                <a:gd name="T13" fmla="*/ 2 60000 65536"/>
                <a:gd name="T14" fmla="*/ 2 60000 65536"/>
                <a:gd name="T15" fmla="*/ 1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prstTxWarp prst="textNoShape">
                <a:avLst/>
              </a:prstTxWarp>
            </a:bodyPr>
            <a:lstStyle/>
            <a:p>
              <a:endParaRPr lang="en-US">
                <a:latin typeface="Calibri" pitchFamily="-72" charset="0"/>
              </a:endParaRPr>
            </a:p>
          </p:txBody>
        </p:sp>
        <p:sp>
          <p:nvSpPr>
            <p:cNvPr id="122891" name="AutoShape 10"/>
            <p:cNvSpPr>
              <a:spLocks noChangeArrowheads="1"/>
            </p:cNvSpPr>
            <p:nvPr/>
          </p:nvSpPr>
          <p:spPr bwMode="auto">
            <a:xfrm>
              <a:off x="2754" y="1440"/>
              <a:ext cx="170" cy="336"/>
            </a:xfrm>
            <a:prstGeom prst="downArrow">
              <a:avLst>
                <a:gd name="adj1" fmla="val 71491"/>
                <a:gd name="adj2" fmla="val 85217"/>
              </a:avLst>
            </a:prstGeom>
            <a:solidFill>
              <a:srgbClr val="969696"/>
            </a:solidFill>
            <a:ln w="9525">
              <a:solidFill>
                <a:srgbClr val="000000"/>
              </a:solidFill>
              <a:miter lim="800000"/>
              <a:headEnd/>
              <a:tailEnd/>
            </a:ln>
          </p:spPr>
          <p:txBody>
            <a:bodyPr>
              <a:prstTxWarp prst="textNoShape">
                <a:avLst/>
              </a:prstTxWarp>
            </a:bodyPr>
            <a:lstStyle/>
            <a:p>
              <a:endParaRPr lang="en-US">
                <a:latin typeface="Calibri" pitchFamily="-72" charset="0"/>
              </a:endParaRPr>
            </a:p>
          </p:txBody>
        </p:sp>
        <p:sp>
          <p:nvSpPr>
            <p:cNvPr id="122892" name="AutoShape 14"/>
            <p:cNvSpPr>
              <a:spLocks noChangeArrowheads="1"/>
            </p:cNvSpPr>
            <p:nvPr/>
          </p:nvSpPr>
          <p:spPr bwMode="auto">
            <a:xfrm flipV="1">
              <a:off x="3763" y="1336"/>
              <a:ext cx="645" cy="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3 60000 65536"/>
                <a:gd name="T13" fmla="*/ 2 60000 65536"/>
                <a:gd name="T14" fmla="*/ 2 60000 65536"/>
                <a:gd name="T15" fmla="*/ 1 60000 65536"/>
                <a:gd name="T16" fmla="*/ 0 60000 65536"/>
                <a:gd name="T17" fmla="*/ 0 60000 65536"/>
                <a:gd name="T18" fmla="*/ 0 w 21600"/>
                <a:gd name="T19" fmla="*/ 18695 h 21600"/>
                <a:gd name="T20" fmla="*/ 1825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008" y="0"/>
                  </a:moveTo>
                  <a:lnTo>
                    <a:pt x="12415" y="8164"/>
                  </a:lnTo>
                  <a:lnTo>
                    <a:pt x="15778" y="8164"/>
                  </a:lnTo>
                  <a:lnTo>
                    <a:pt x="15778" y="18688"/>
                  </a:lnTo>
                  <a:lnTo>
                    <a:pt x="0" y="18688"/>
                  </a:lnTo>
                  <a:lnTo>
                    <a:pt x="0" y="21600"/>
                  </a:lnTo>
                  <a:lnTo>
                    <a:pt x="18237" y="21600"/>
                  </a:lnTo>
                  <a:lnTo>
                    <a:pt x="18237" y="8164"/>
                  </a:lnTo>
                  <a:lnTo>
                    <a:pt x="21600" y="8164"/>
                  </a:lnTo>
                  <a:close/>
                </a:path>
              </a:pathLst>
            </a:custGeom>
            <a:solidFill>
              <a:srgbClr val="969696"/>
            </a:solidFill>
            <a:ln w="9525">
              <a:solidFill>
                <a:srgbClr val="000000"/>
              </a:solidFill>
              <a:miter lim="800000"/>
              <a:headEnd/>
              <a:tailEnd/>
            </a:ln>
          </p:spPr>
          <p:txBody>
            <a:bodyPr>
              <a:prstTxWarp prst="textNoShape">
                <a:avLst/>
              </a:prstTxWarp>
            </a:bodyPr>
            <a:lstStyle/>
            <a:p>
              <a:endParaRPr lang="en-US">
                <a:latin typeface="Calibri" pitchFamily="-72" charset="0"/>
              </a:endParaRPr>
            </a:p>
          </p:txBody>
        </p:sp>
        <p:sp>
          <p:nvSpPr>
            <p:cNvPr id="122893" name="AutoShape 76"/>
            <p:cNvSpPr>
              <a:spLocks noChangeArrowheads="1"/>
            </p:cNvSpPr>
            <p:nvPr/>
          </p:nvSpPr>
          <p:spPr bwMode="auto">
            <a:xfrm>
              <a:off x="1650" y="1152"/>
              <a:ext cx="2400" cy="384"/>
            </a:xfrm>
            <a:prstGeom prst="cube">
              <a:avLst>
                <a:gd name="adj" fmla="val 25000"/>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a:latin typeface="Calibri" pitchFamily="-72" charset="0"/>
                </a:rPr>
                <a:t>PROJECT or SCENARIO</a:t>
              </a:r>
            </a:p>
          </p:txBody>
        </p:sp>
      </p:grpSp>
      <p:grpSp>
        <p:nvGrpSpPr>
          <p:cNvPr id="18" name="Group 80"/>
          <p:cNvGrpSpPr>
            <a:grpSpLocks/>
          </p:cNvGrpSpPr>
          <p:nvPr/>
        </p:nvGrpSpPr>
        <p:grpSpPr bwMode="auto">
          <a:xfrm>
            <a:off x="3657600" y="4572000"/>
            <a:ext cx="1600200" cy="1219200"/>
            <a:chOff x="2178" y="1824"/>
            <a:chExt cx="1248" cy="1104"/>
          </a:xfrm>
          <a:solidFill>
            <a:srgbClr val="92D050"/>
          </a:solidFill>
        </p:grpSpPr>
        <p:sp>
          <p:nvSpPr>
            <p:cNvPr id="19" name="AutoShape 68"/>
            <p:cNvSpPr>
              <a:spLocks noChangeArrowheads="1"/>
            </p:cNvSpPr>
            <p:nvPr/>
          </p:nvSpPr>
          <p:spPr bwMode="auto">
            <a:xfrm>
              <a:off x="2178" y="1824"/>
              <a:ext cx="1248" cy="1104"/>
            </a:xfrm>
            <a:prstGeom prst="cube">
              <a:avLst>
                <a:gd name="adj" fmla="val 8250"/>
              </a:avLst>
            </a:prstGeom>
            <a:grpFill/>
            <a:ln w="9525">
              <a:solidFill>
                <a:schemeClr val="tx1"/>
              </a:solidFill>
              <a:miter lim="800000"/>
              <a:headEnd/>
              <a:tailEnd/>
            </a:ln>
          </p:spPr>
          <p:txBody>
            <a:bodyPr wrap="none" anchor="ctr"/>
            <a:lstStyle/>
            <a:p>
              <a:pPr fontAlgn="auto">
                <a:spcBef>
                  <a:spcPts val="0"/>
                </a:spcBef>
                <a:spcAft>
                  <a:spcPts val="0"/>
                </a:spcAft>
                <a:defRPr/>
              </a:pPr>
              <a:endParaRPr lang="en-US">
                <a:latin typeface="+mn-lt"/>
                <a:ea typeface="+mn-ea"/>
                <a:cs typeface="+mn-cs"/>
              </a:endParaRPr>
            </a:p>
          </p:txBody>
        </p:sp>
        <p:sp>
          <p:nvSpPr>
            <p:cNvPr id="20" name="Text Box 69"/>
            <p:cNvSpPr txBox="1">
              <a:spLocks noChangeArrowheads="1"/>
            </p:cNvSpPr>
            <p:nvPr/>
          </p:nvSpPr>
          <p:spPr bwMode="auto">
            <a:xfrm>
              <a:off x="2178" y="2208"/>
              <a:ext cx="1200" cy="362"/>
            </a:xfrm>
            <a:prstGeom prst="rect">
              <a:avLst/>
            </a:prstGeom>
            <a:grpFill/>
            <a:ln w="9525">
              <a:noFill/>
              <a:miter lim="800000"/>
              <a:headEnd/>
              <a:tailEnd/>
            </a:ln>
          </p:spPr>
          <p:txBody>
            <a:bodyPr>
              <a:spAutoFit/>
            </a:bodyPr>
            <a:lstStyle/>
            <a:p>
              <a:pPr algn="ctr" fontAlgn="auto">
                <a:spcBef>
                  <a:spcPts val="0"/>
                </a:spcBef>
                <a:spcAft>
                  <a:spcPts val="0"/>
                </a:spcAft>
                <a:defRPr/>
              </a:pPr>
              <a:r>
                <a:rPr lang="en-US" sz="2000" dirty="0">
                  <a:latin typeface="+mn-lt"/>
                  <a:ea typeface="+mn-ea"/>
                  <a:cs typeface="+mn-cs"/>
                </a:rPr>
                <a:t>Technology</a:t>
              </a:r>
              <a:endParaRPr lang="en-US" sz="2000" dirty="0">
                <a:latin typeface="+mn-lt"/>
                <a:ea typeface="+mn-ea"/>
                <a:cs typeface="+mn-cs"/>
              </a:endParaRPr>
            </a:p>
          </p:txBody>
        </p:sp>
      </p:gr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29" name="Rectangle 1"/>
          <p:cNvSpPr>
            <a:spLocks noChangeArrowheads="1"/>
          </p:cNvSpPr>
          <p:nvPr/>
        </p:nvSpPr>
        <p:spPr bwMode="auto">
          <a:xfrm>
            <a:off x="0" y="2590800"/>
            <a:ext cx="9144000" cy="1128713"/>
          </a:xfrm>
          <a:prstGeom prst="rect">
            <a:avLst/>
          </a:prstGeom>
          <a:noFill/>
          <a:ln w="9525">
            <a:noFill/>
            <a:miter lim="800000"/>
            <a:headEnd/>
            <a:tailEnd/>
          </a:ln>
        </p:spPr>
        <p:txBody>
          <a:bodyPr>
            <a:prstTxWarp prst="textNoShape">
              <a:avLst/>
            </a:prstTxWarp>
            <a:spAutoFit/>
          </a:bodyPr>
          <a:lstStyle/>
          <a:p>
            <a:pPr algn="ctr"/>
            <a:r>
              <a:rPr lang="en-US" sz="3600">
                <a:latin typeface="Calibri" pitchFamily="-72" charset="0"/>
                <a:hlinkClick r:id="rId3" action="ppaction://hlinkfile"/>
              </a:rPr>
              <a:t>Learning to Change- Changing to Learn</a:t>
            </a:r>
            <a:endParaRPr lang="en-US" sz="3600">
              <a:latin typeface="Calibri" pitchFamily="-72" charset="0"/>
            </a:endParaRPr>
          </a:p>
          <a:p>
            <a:pPr algn="ctr"/>
            <a:r>
              <a:rPr lang="en-US" sz="3200">
                <a:latin typeface="Calibri" pitchFamily="-72" charset="0"/>
              </a:rPr>
              <a:t> </a:t>
            </a:r>
            <a:r>
              <a:rPr lang="en-US" sz="3200">
                <a:latin typeface="Calibri" pitchFamily="-72" charset="0"/>
                <a:hlinkClick r:id="rId4"/>
              </a:rPr>
              <a:t>http://www.youtube.com/watch?v=tahTKdEUAPk</a:t>
            </a:r>
            <a:r>
              <a:rPr lang="en-US" sz="3200">
                <a:latin typeface="Calibri" pitchFamily="-72" charset="0"/>
              </a:rPr>
              <a:t>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6977" name="Picture 2"/>
          <p:cNvPicPr>
            <a:picLocks noChangeAspect="1" noChangeArrowheads="1"/>
          </p:cNvPicPr>
          <p:nvPr/>
        </p:nvPicPr>
        <p:blipFill>
          <a:blip r:embed="rId3"/>
          <a:srcRect t="26042" r="41251" b="9375"/>
          <a:stretch>
            <a:fillRect/>
          </a:stretch>
        </p:blipFill>
        <p:spPr bwMode="auto">
          <a:xfrm>
            <a:off x="0" y="0"/>
            <a:ext cx="9144000" cy="6248400"/>
          </a:xfrm>
          <a:prstGeom prst="rect">
            <a:avLst/>
          </a:prstGeom>
          <a:noFill/>
          <a:ln w="9525">
            <a:noFill/>
            <a:miter lim="800000"/>
            <a:headEnd/>
            <a:tailEnd/>
          </a:ln>
        </p:spPr>
      </p:pic>
      <p:sp>
        <p:nvSpPr>
          <p:cNvPr id="126978" name="Rectangle 4"/>
          <p:cNvSpPr>
            <a:spLocks noChangeArrowheads="1"/>
          </p:cNvSpPr>
          <p:nvPr/>
        </p:nvSpPr>
        <p:spPr bwMode="auto">
          <a:xfrm>
            <a:off x="1371600" y="6488113"/>
            <a:ext cx="6400800" cy="366712"/>
          </a:xfrm>
          <a:prstGeom prst="rect">
            <a:avLst/>
          </a:prstGeom>
          <a:noFill/>
          <a:ln w="9525">
            <a:noFill/>
            <a:miter lim="800000"/>
            <a:headEnd/>
            <a:tailEnd/>
          </a:ln>
        </p:spPr>
        <p:txBody>
          <a:bodyPr>
            <a:prstTxWarp prst="textNoShape">
              <a:avLst/>
            </a:prstTxWarp>
            <a:spAutoFit/>
          </a:bodyPr>
          <a:lstStyle/>
          <a:p>
            <a:r>
              <a:rPr lang="en-US">
                <a:latin typeface="Calibri" pitchFamily="-72" charset="0"/>
                <a:hlinkClick r:id="rId4"/>
              </a:rPr>
              <a:t>http://www.marcuscake.com/key-concepts/internet-evolution</a:t>
            </a:r>
            <a:r>
              <a:rPr lang="en-US">
                <a:latin typeface="Calibri" pitchFamily="-72" charset="0"/>
              </a:rPr>
              <a:t>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5" name="Rectangle 1"/>
          <p:cNvSpPr>
            <a:spLocks noChangeArrowheads="1"/>
          </p:cNvSpPr>
          <p:nvPr/>
        </p:nvSpPr>
        <p:spPr bwMode="auto">
          <a:xfrm>
            <a:off x="228600" y="762000"/>
            <a:ext cx="8915400" cy="423703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200" b="1">
                <a:latin typeface="Calibri" pitchFamily="-72" charset="0"/>
              </a:rPr>
              <a:t>Where we are now…Web 2.0 Technology</a:t>
            </a:r>
          </a:p>
          <a:p>
            <a:pPr algn="ctr">
              <a:spcBef>
                <a:spcPct val="50000"/>
              </a:spcBef>
            </a:pPr>
            <a:endParaRPr lang="en-US" sz="2000">
              <a:latin typeface="Calibri" pitchFamily="-72" charset="0"/>
            </a:endParaRPr>
          </a:p>
          <a:p>
            <a:pPr algn="ctr">
              <a:spcBef>
                <a:spcPct val="50000"/>
              </a:spcBef>
            </a:pPr>
            <a:r>
              <a:rPr lang="en-US" sz="2000">
                <a:latin typeface="Calibri" pitchFamily="-72" charset="0"/>
              </a:rPr>
              <a:t>The term "Web 2.0" (2004–present) is commonly associated with web applications that facilitate interactive information sharing, interoperability, user-centered design and collaboration on the World Wide Web. </a:t>
            </a:r>
          </a:p>
          <a:p>
            <a:pPr algn="ctr">
              <a:spcBef>
                <a:spcPct val="50000"/>
              </a:spcBef>
            </a:pPr>
            <a:endParaRPr lang="en-US" sz="2000">
              <a:latin typeface="Calibri" pitchFamily="-72" charset="0"/>
            </a:endParaRPr>
          </a:p>
          <a:p>
            <a:pPr algn="ctr">
              <a:spcBef>
                <a:spcPct val="50000"/>
              </a:spcBef>
            </a:pPr>
            <a:r>
              <a:rPr lang="en-US" sz="2000">
                <a:latin typeface="Calibri" pitchFamily="-72" charset="0"/>
              </a:rPr>
              <a:t>Examples of Web 2.0 include web-based communities, hosted services, web applications, social-networking sites, video-sharing sites, wikis, blogs, etc</a:t>
            </a:r>
          </a:p>
          <a:p>
            <a:pPr algn="ctr">
              <a:spcBef>
                <a:spcPct val="50000"/>
              </a:spcBef>
            </a:pPr>
            <a:endParaRPr lang="en-US" sz="2000">
              <a:latin typeface="Calibri" pitchFamily="-72" charset="0"/>
            </a:endParaRPr>
          </a:p>
          <a:p>
            <a:pPr algn="ctr">
              <a:spcBef>
                <a:spcPct val="50000"/>
              </a:spcBef>
            </a:pPr>
            <a:r>
              <a:rPr lang="en-US" sz="2000" b="1">
                <a:latin typeface="Calibri" pitchFamily="-72" charset="0"/>
              </a:rPr>
              <a:t>Web 2.0 for Social Communities</a:t>
            </a:r>
            <a:r>
              <a:rPr lang="en-US" sz="2000">
                <a:latin typeface="Calibri" pitchFamily="-72" charset="0"/>
              </a:rPr>
              <a:t>  </a:t>
            </a:r>
            <a:r>
              <a:rPr lang="en-US" sz="2000" b="1">
                <a:latin typeface="Calibri" pitchFamily="-72" charset="0"/>
              </a:rPr>
              <a:t>or Collaboration for Learning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1073" name="Picture 4"/>
          <p:cNvPicPr>
            <a:picLocks noChangeAspect="1" noChangeArrowheads="1"/>
          </p:cNvPicPr>
          <p:nvPr/>
        </p:nvPicPr>
        <p:blipFill>
          <a:blip r:embed="rId3"/>
          <a:srcRect l="17188" t="21968" r="5469" b="5795"/>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1" name="Rectangle 1"/>
          <p:cNvSpPr>
            <a:spLocks noChangeArrowheads="1"/>
          </p:cNvSpPr>
          <p:nvPr/>
        </p:nvSpPr>
        <p:spPr bwMode="auto">
          <a:xfrm>
            <a:off x="0" y="2362200"/>
            <a:ext cx="9144000" cy="1189038"/>
          </a:xfrm>
          <a:prstGeom prst="rect">
            <a:avLst/>
          </a:prstGeom>
          <a:noFill/>
          <a:ln w="9525">
            <a:noFill/>
            <a:miter lim="800000"/>
            <a:headEnd/>
            <a:tailEnd/>
          </a:ln>
        </p:spPr>
        <p:txBody>
          <a:bodyPr>
            <a:prstTxWarp prst="textNoShape">
              <a:avLst/>
            </a:prstTxWarp>
            <a:spAutoFit/>
          </a:bodyPr>
          <a:lstStyle/>
          <a:p>
            <a:pPr algn="ctr"/>
            <a:r>
              <a:rPr lang="en-US" sz="4000">
                <a:latin typeface="Times New Roman" pitchFamily="-72" charset="0"/>
                <a:ea typeface="Times New Roman" pitchFamily="-72" charset="0"/>
                <a:cs typeface="Times New Roman" pitchFamily="-72" charset="0"/>
                <a:hlinkClick r:id="rId3"/>
              </a:rPr>
              <a:t>Social Media Revolution</a:t>
            </a:r>
          </a:p>
          <a:p>
            <a:pPr algn="ctr"/>
            <a:r>
              <a:rPr lang="en-US" sz="3200">
                <a:latin typeface="Times New Roman" pitchFamily="-72" charset="0"/>
                <a:ea typeface="Times New Roman" pitchFamily="-72" charset="0"/>
                <a:cs typeface="Times New Roman" pitchFamily="-72" charset="0"/>
                <a:hlinkClick r:id="rId3"/>
              </a:rPr>
              <a:t>http://www.youtube.com/watch?v=lFZ0z5Fm-Ng </a:t>
            </a:r>
            <a:endParaRPr lang="en-US" sz="3200">
              <a:latin typeface="Times New Roman" pitchFamily="-72" charset="0"/>
              <a:ea typeface="Times New Roman" pitchFamily="-72" charset="0"/>
              <a:cs typeface="Times New Roman" pitchFamily="-72"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457200" y="1295400"/>
            <a:ext cx="8382000" cy="2528888"/>
          </a:xfrm>
          <a:prstGeom prst="rect">
            <a:avLst/>
          </a:prstGeom>
        </p:spPr>
        <p:txBody>
          <a:bodyPr>
            <a:prstTxWarp prst="textNoShape">
              <a:avLst/>
            </a:prstTxWarp>
            <a:spAutoFit/>
          </a:bodyPr>
          <a:lstStyle/>
          <a:p>
            <a:pPr algn="ctr"/>
            <a:r>
              <a:rPr lang="en-US" sz="3200" b="1">
                <a:latin typeface="Calibri" pitchFamily="-72" charset="0"/>
                <a:ea typeface="Arial" pitchFamily="-72" charset="0"/>
                <a:cs typeface="Arial" pitchFamily="-72" charset="0"/>
              </a:rPr>
              <a:t>Teaching and Learning 4.0</a:t>
            </a:r>
          </a:p>
          <a:p>
            <a:pPr algn="ctr"/>
            <a:endParaRPr lang="en-US" sz="3200" b="1">
              <a:latin typeface="Calibri" pitchFamily="-72" charset="0"/>
              <a:ea typeface="Arial" pitchFamily="-72" charset="0"/>
              <a:cs typeface="Arial" pitchFamily="-72" charset="0"/>
            </a:endParaRPr>
          </a:p>
          <a:p>
            <a:pPr algn="ctr"/>
            <a:r>
              <a:rPr lang="en-US" sz="3200">
                <a:latin typeface="Calibri" pitchFamily="-72" charset="0"/>
                <a:ea typeface="Arial" pitchFamily="-72" charset="0"/>
                <a:cs typeface="Arial" pitchFamily="-72" charset="0"/>
              </a:rPr>
              <a:t>A collaborative environment that connects to the creative community of  learners to the world that serves as a learning laboratory</a:t>
            </a:r>
            <a:endParaRPr lang="en-US" sz="3200" b="1">
              <a:latin typeface="Calibri" pitchFamily="-72" charset="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7" name="Rectangle 3"/>
          <p:cNvSpPr>
            <a:spLocks noChangeArrowheads="1"/>
          </p:cNvSpPr>
          <p:nvPr/>
        </p:nvSpPr>
        <p:spPr bwMode="auto">
          <a:xfrm>
            <a:off x="609600" y="533400"/>
            <a:ext cx="7772400" cy="3751263"/>
          </a:xfrm>
          <a:prstGeom prst="rect">
            <a:avLst/>
          </a:prstGeom>
          <a:noFill/>
          <a:ln w="9525">
            <a:noFill/>
            <a:miter lim="800000"/>
            <a:headEnd/>
            <a:tailEnd/>
          </a:ln>
        </p:spPr>
        <p:txBody>
          <a:bodyPr>
            <a:prstTxWarp prst="textNoShape">
              <a:avLst/>
            </a:prstTxWarp>
            <a:spAutoFit/>
          </a:bodyPr>
          <a:lstStyle/>
          <a:p>
            <a:pPr algn="ctr"/>
            <a:r>
              <a:rPr lang="en-US" sz="3200" b="1">
                <a:latin typeface="Calibri" pitchFamily="-72" charset="0"/>
              </a:rPr>
              <a:t>Creative Community </a:t>
            </a:r>
          </a:p>
          <a:p>
            <a:endParaRPr lang="en-US" sz="2000" b="1">
              <a:latin typeface="Calibri" pitchFamily="-72" charset="0"/>
            </a:endParaRPr>
          </a:p>
          <a:p>
            <a:endParaRPr lang="en-US" sz="2000">
              <a:latin typeface="Calibri" pitchFamily="-72" charset="0"/>
            </a:endParaRPr>
          </a:p>
          <a:p>
            <a:pPr algn="ctr"/>
            <a:r>
              <a:rPr lang="en-US" sz="2800">
                <a:latin typeface="Calibri" pitchFamily="-72" charset="0"/>
              </a:rPr>
              <a:t>A Creative Community is one that prospers in today’s global marketplace by developing, retaining and attracting the talented "creative class" required for new economy growth.  </a:t>
            </a:r>
          </a:p>
          <a:p>
            <a:pPr algn="ctr"/>
            <a:endParaRPr lang="en-US" sz="2800">
              <a:latin typeface="Calibri" pitchFamily="-72" charset="0"/>
            </a:endParaRPr>
          </a:p>
          <a:p>
            <a:pPr algn="ctr"/>
            <a:endParaRPr lang="en-US" sz="2800">
              <a:latin typeface="Calibri" pitchFamily="-72" charset="0"/>
            </a:endParaRPr>
          </a:p>
        </p:txBody>
      </p:sp>
      <p:sp>
        <p:nvSpPr>
          <p:cNvPr id="3" name="Down Arrow 2"/>
          <p:cNvSpPr/>
          <p:nvPr/>
        </p:nvSpPr>
        <p:spPr>
          <a:xfrm>
            <a:off x="4267200" y="3733800"/>
            <a:ext cx="457200" cy="838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7219" name="TextBox 3"/>
          <p:cNvSpPr txBox="1">
            <a:spLocks noChangeArrowheads="1"/>
          </p:cNvSpPr>
          <p:nvPr/>
        </p:nvSpPr>
        <p:spPr bwMode="auto">
          <a:xfrm>
            <a:off x="1219200" y="5257800"/>
            <a:ext cx="6629400" cy="946150"/>
          </a:xfrm>
          <a:prstGeom prst="rect">
            <a:avLst/>
          </a:prstGeom>
          <a:noFill/>
          <a:ln w="9525">
            <a:noFill/>
            <a:miter lim="800000"/>
            <a:headEnd/>
            <a:tailEnd/>
          </a:ln>
        </p:spPr>
        <p:txBody>
          <a:bodyPr>
            <a:prstTxWarp prst="textNoShape">
              <a:avLst/>
            </a:prstTxWarp>
            <a:spAutoFit/>
          </a:bodyPr>
          <a:lstStyle/>
          <a:p>
            <a:pPr algn="ctr"/>
            <a:r>
              <a:rPr lang="en-US" sz="2800">
                <a:latin typeface="Calibri" pitchFamily="-72" charset="0"/>
              </a:rPr>
              <a:t>Creative and Collaborative Classroom Setting</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533400" y="381000"/>
            <a:ext cx="7924800" cy="4965700"/>
          </a:xfrm>
          <a:prstGeom prst="rect">
            <a:avLst/>
          </a:prstGeom>
        </p:spPr>
        <p:txBody>
          <a:bodyPr>
            <a:spAutoFit/>
          </a:bodyPr>
          <a:lstStyle/>
          <a:p>
            <a:pPr algn="ctr" fontAlgn="auto">
              <a:spcBef>
                <a:spcPts val="0"/>
              </a:spcBef>
              <a:spcAft>
                <a:spcPts val="0"/>
              </a:spcAft>
              <a:defRPr/>
            </a:pPr>
            <a:r>
              <a:rPr lang="en-US" sz="3200" dirty="0">
                <a:latin typeface="+mj-lt"/>
                <a:ea typeface="+mn-ea"/>
                <a:cs typeface="Times New Roman" pitchFamily="18" charset="0"/>
              </a:rPr>
              <a:t> </a:t>
            </a:r>
          </a:p>
          <a:p>
            <a:pPr algn="ctr" fontAlgn="auto">
              <a:spcBef>
                <a:spcPts val="0"/>
              </a:spcBef>
              <a:spcAft>
                <a:spcPts val="0"/>
              </a:spcAft>
              <a:defRPr/>
            </a:pPr>
            <a:endParaRPr lang="en-US" sz="3200" dirty="0">
              <a:latin typeface="+mj-lt"/>
              <a:ea typeface="+mn-ea"/>
              <a:cs typeface="Times New Roman" pitchFamily="18" charset="0"/>
            </a:endParaRPr>
          </a:p>
          <a:p>
            <a:pPr fontAlgn="auto">
              <a:spcBef>
                <a:spcPts val="0"/>
              </a:spcBef>
              <a:spcAft>
                <a:spcPts val="0"/>
              </a:spcAft>
              <a:buFont typeface="Arial" charset="0"/>
              <a:buChar char="•"/>
              <a:defRPr/>
            </a:pPr>
            <a:r>
              <a:rPr lang="en-US" sz="3200" dirty="0">
                <a:latin typeface="+mj-lt"/>
                <a:ea typeface="+mn-ea"/>
                <a:cs typeface="Times New Roman" pitchFamily="18" charset="0"/>
              </a:rPr>
              <a:t> Combining open source and a project and </a:t>
            </a:r>
          </a:p>
          <a:p>
            <a:pPr fontAlgn="auto">
              <a:spcBef>
                <a:spcPts val="0"/>
              </a:spcBef>
              <a:spcAft>
                <a:spcPts val="0"/>
              </a:spcAft>
              <a:defRPr/>
            </a:pPr>
            <a:r>
              <a:rPr lang="en-US" sz="3200" dirty="0">
                <a:latin typeface="+mj-lt"/>
                <a:ea typeface="+mn-ea"/>
                <a:cs typeface="Times New Roman" pitchFamily="18" charset="0"/>
              </a:rPr>
              <a:t>   problem-based learning approach</a:t>
            </a:r>
          </a:p>
          <a:p>
            <a:pPr fontAlgn="auto">
              <a:spcBef>
                <a:spcPts val="0"/>
              </a:spcBef>
              <a:spcAft>
                <a:spcPts val="0"/>
              </a:spcAft>
              <a:defRPr/>
            </a:pPr>
            <a:endParaRPr lang="en-US" sz="3200" dirty="0">
              <a:latin typeface="+mj-lt"/>
              <a:ea typeface="+mn-ea"/>
              <a:cs typeface="Times New Roman" pitchFamily="18" charset="0"/>
            </a:endParaRPr>
          </a:p>
          <a:p>
            <a:pPr fontAlgn="auto">
              <a:spcBef>
                <a:spcPts val="0"/>
              </a:spcBef>
              <a:spcAft>
                <a:spcPts val="0"/>
              </a:spcAft>
              <a:buFont typeface="Arial" charset="0"/>
              <a:buChar char="•"/>
              <a:defRPr/>
            </a:pPr>
            <a:r>
              <a:rPr lang="en-US" sz="3200" dirty="0">
                <a:latin typeface="+mj-lt"/>
                <a:ea typeface="+mn-ea"/>
                <a:cs typeface="Times New Roman" pitchFamily="18" charset="0"/>
              </a:rPr>
              <a:t> Access for everyone, anytime, anywhere.</a:t>
            </a:r>
          </a:p>
          <a:p>
            <a:pPr fontAlgn="auto">
              <a:spcBef>
                <a:spcPts val="0"/>
              </a:spcBef>
              <a:spcAft>
                <a:spcPts val="0"/>
              </a:spcAft>
              <a:defRPr/>
            </a:pPr>
            <a:endParaRPr lang="en-US" sz="3200" dirty="0">
              <a:latin typeface="+mj-lt"/>
              <a:ea typeface="+mn-ea"/>
              <a:cs typeface="Times New Roman" pitchFamily="18" charset="0"/>
            </a:endParaRPr>
          </a:p>
          <a:p>
            <a:pPr fontAlgn="auto">
              <a:spcBef>
                <a:spcPts val="0"/>
              </a:spcBef>
              <a:spcAft>
                <a:spcPts val="0"/>
              </a:spcAft>
              <a:buFont typeface="Arial" charset="0"/>
              <a:buChar char="•"/>
              <a:defRPr/>
            </a:pPr>
            <a:r>
              <a:rPr lang="en-US" sz="3200" dirty="0">
                <a:latin typeface="+mj-lt"/>
                <a:ea typeface="+mn-ea"/>
                <a:cs typeface="Times New Roman" pitchFamily="18" charset="0"/>
              </a:rPr>
              <a:t> An integrated approach through staff </a:t>
            </a:r>
          </a:p>
          <a:p>
            <a:pPr fontAlgn="auto">
              <a:spcBef>
                <a:spcPts val="0"/>
              </a:spcBef>
              <a:spcAft>
                <a:spcPts val="0"/>
              </a:spcAft>
              <a:defRPr/>
            </a:pPr>
            <a:r>
              <a:rPr lang="en-US" sz="3200" dirty="0">
                <a:latin typeface="+mj-lt"/>
                <a:ea typeface="+mn-ea"/>
                <a:cs typeface="Times New Roman" pitchFamily="18" charset="0"/>
              </a:rPr>
              <a:t>  members not in isolation but as collaborative    </a:t>
            </a:r>
          </a:p>
          <a:p>
            <a:pPr fontAlgn="auto">
              <a:spcBef>
                <a:spcPts val="0"/>
              </a:spcBef>
              <a:spcAft>
                <a:spcPts val="0"/>
              </a:spcAft>
              <a:defRPr/>
            </a:pPr>
            <a:r>
              <a:rPr lang="en-US" sz="3200" dirty="0">
                <a:latin typeface="+mj-lt"/>
                <a:ea typeface="+mn-ea"/>
                <a:cs typeface="Times New Roman" pitchFamily="18" charset="0"/>
              </a:rPr>
              <a:t>  working groups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1313" name="Picture 2"/>
          <p:cNvPicPr>
            <a:picLocks noChangeAspect="1" noChangeArrowheads="1"/>
          </p:cNvPicPr>
          <p:nvPr/>
        </p:nvPicPr>
        <p:blipFill>
          <a:blip r:embed="rId3"/>
          <a:srcRect l="16251" t="28125" r="42500" b="17708"/>
          <a:stretch>
            <a:fillRect/>
          </a:stretch>
        </p:blipFill>
        <p:spPr bwMode="auto">
          <a:xfrm>
            <a:off x="1143000" y="0"/>
            <a:ext cx="7162800" cy="6096000"/>
          </a:xfrm>
          <a:prstGeom prst="rect">
            <a:avLst/>
          </a:prstGeom>
          <a:noFill/>
          <a:ln w="9525">
            <a:noFill/>
            <a:miter lim="800000"/>
            <a:headEnd/>
            <a:tailEnd/>
          </a:ln>
        </p:spPr>
      </p:pic>
      <p:sp>
        <p:nvSpPr>
          <p:cNvPr id="141314" name="TextBox 2"/>
          <p:cNvSpPr txBox="1">
            <a:spLocks noChangeArrowheads="1"/>
          </p:cNvSpPr>
          <p:nvPr/>
        </p:nvSpPr>
        <p:spPr bwMode="auto">
          <a:xfrm>
            <a:off x="1600200" y="6550025"/>
            <a:ext cx="6019800" cy="304800"/>
          </a:xfrm>
          <a:prstGeom prst="rect">
            <a:avLst/>
          </a:prstGeom>
          <a:noFill/>
          <a:ln w="9525">
            <a:noFill/>
            <a:miter lim="800000"/>
            <a:headEnd/>
            <a:tailEnd/>
          </a:ln>
        </p:spPr>
        <p:txBody>
          <a:bodyPr>
            <a:prstTxWarp prst="textNoShape">
              <a:avLst/>
            </a:prstTxWarp>
            <a:spAutoFit/>
          </a:bodyPr>
          <a:lstStyle/>
          <a:p>
            <a:pPr algn="ctr"/>
            <a:r>
              <a:rPr lang="en-US" sz="1400">
                <a:latin typeface="Calibri" pitchFamily="-72" charset="0"/>
              </a:rPr>
              <a:t>Adapted from David Wiley, CreateWV Conference 2009</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Content Placeholder 2"/>
          <p:cNvSpPr>
            <a:spLocks noGrp="1"/>
          </p:cNvSpPr>
          <p:nvPr>
            <p:ph idx="1"/>
          </p:nvPr>
        </p:nvSpPr>
        <p:spPr>
          <a:xfrm>
            <a:off x="457200" y="838200"/>
            <a:ext cx="8229600" cy="4525963"/>
          </a:xfrm>
        </p:spPr>
        <p:txBody>
          <a:bodyPr/>
          <a:lstStyle/>
          <a:p>
            <a:pPr algn="ctr">
              <a:buFont typeface="Arial" pitchFamily="-72" charset="0"/>
              <a:buNone/>
            </a:pPr>
            <a:r>
              <a:rPr lang="en-US" smtClean="0"/>
              <a:t>Engage students through a PBL process that will  connect them to  the hands-on component of CTE and academics</a:t>
            </a:r>
          </a:p>
          <a:p>
            <a:pPr algn="ctr">
              <a:buFont typeface="Arial" pitchFamily="-72" charset="0"/>
              <a:buNone/>
            </a:pPr>
            <a:endParaRPr lang="en-US" smtClean="0"/>
          </a:p>
          <a:p>
            <a:pPr algn="ctr">
              <a:buFont typeface="Arial" pitchFamily="-72" charset="0"/>
              <a:buNone/>
            </a:pPr>
            <a:r>
              <a:rPr lang="en-US" smtClean="0"/>
              <a:t>Student Relevance </a:t>
            </a:r>
          </a:p>
          <a:p>
            <a:pPr algn="ctr">
              <a:buFont typeface="Arial" pitchFamily="-72" charset="0"/>
              <a:buNone/>
            </a:pPr>
            <a:r>
              <a:rPr lang="en-US" smtClean="0"/>
              <a:t>&amp;</a:t>
            </a:r>
          </a:p>
          <a:p>
            <a:pPr algn="ctr">
              <a:buFont typeface="Arial" pitchFamily="-72" charset="0"/>
              <a:buNone/>
            </a:pPr>
            <a:r>
              <a:rPr lang="en-US" smtClean="0"/>
              <a:t>Meaningful to them</a:t>
            </a:r>
          </a:p>
          <a:p>
            <a:pPr algn="ctr">
              <a:buFont typeface="Arial" pitchFamily="-72" charset="0"/>
              <a:buNone/>
            </a:pPr>
            <a:endParaRPr lang="en-US" smtClean="0"/>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61" name="Picture 2"/>
          <p:cNvPicPr>
            <a:picLocks noChangeAspect="1" noChangeArrowheads="1"/>
          </p:cNvPicPr>
          <p:nvPr/>
        </p:nvPicPr>
        <p:blipFill>
          <a:blip r:embed="rId3"/>
          <a:srcRect l="11250" t="29167" r="41875" b="13542"/>
          <a:stretch>
            <a:fillRect/>
          </a:stretch>
        </p:blipFill>
        <p:spPr bwMode="auto">
          <a:xfrm>
            <a:off x="1676400" y="1371600"/>
            <a:ext cx="5715000" cy="4191000"/>
          </a:xfrm>
          <a:prstGeom prst="rect">
            <a:avLst/>
          </a:prstGeom>
          <a:noFill/>
          <a:ln w="9525">
            <a:noFill/>
            <a:miter lim="800000"/>
            <a:headEnd/>
            <a:tailEnd/>
          </a:ln>
        </p:spPr>
      </p:pic>
      <p:sp>
        <p:nvSpPr>
          <p:cNvPr id="143362" name="TextBox 2"/>
          <p:cNvSpPr txBox="1">
            <a:spLocks noChangeArrowheads="1"/>
          </p:cNvSpPr>
          <p:nvPr/>
        </p:nvSpPr>
        <p:spPr bwMode="auto">
          <a:xfrm>
            <a:off x="1676400" y="6550025"/>
            <a:ext cx="6019800" cy="304800"/>
          </a:xfrm>
          <a:prstGeom prst="rect">
            <a:avLst/>
          </a:prstGeom>
          <a:noFill/>
          <a:ln w="9525">
            <a:noFill/>
            <a:miter lim="800000"/>
            <a:headEnd/>
            <a:tailEnd/>
          </a:ln>
        </p:spPr>
        <p:txBody>
          <a:bodyPr>
            <a:prstTxWarp prst="textNoShape">
              <a:avLst/>
            </a:prstTxWarp>
            <a:spAutoFit/>
          </a:bodyPr>
          <a:lstStyle/>
          <a:p>
            <a:pPr algn="ctr"/>
            <a:r>
              <a:rPr lang="en-US" sz="1400">
                <a:latin typeface="Calibri" pitchFamily="-72" charset="0"/>
              </a:rPr>
              <a:t>Adapted from David Wiley, CreateWV Conference 2009</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09" name="TextBox 4"/>
          <p:cNvSpPr txBox="1">
            <a:spLocks noChangeArrowheads="1"/>
          </p:cNvSpPr>
          <p:nvPr/>
        </p:nvSpPr>
        <p:spPr bwMode="auto">
          <a:xfrm>
            <a:off x="0" y="457200"/>
            <a:ext cx="9144000" cy="1800225"/>
          </a:xfrm>
          <a:prstGeom prst="rect">
            <a:avLst/>
          </a:prstGeom>
          <a:noFill/>
          <a:ln w="9525">
            <a:noFill/>
            <a:miter lim="800000"/>
            <a:headEnd/>
            <a:tailEnd/>
          </a:ln>
        </p:spPr>
        <p:txBody>
          <a:bodyPr>
            <a:prstTxWarp prst="textNoShape">
              <a:avLst/>
            </a:prstTxWarp>
            <a:spAutoFit/>
          </a:bodyPr>
          <a:lstStyle/>
          <a:p>
            <a:pPr algn="ctr"/>
            <a:endParaRPr lang="en-US" sz="2800" b="1">
              <a:latin typeface="Calibri" pitchFamily="-72" charset="0"/>
              <a:hlinkClick r:id="rId3" action="ppaction://hlinkfile"/>
            </a:endParaRPr>
          </a:p>
          <a:p>
            <a:pPr algn="ctr"/>
            <a:r>
              <a:rPr lang="en-US" sz="2800" b="1">
                <a:latin typeface="Calibri" pitchFamily="-72" charset="0"/>
                <a:hlinkClick r:id="rId4"/>
              </a:rPr>
              <a:t>Changing Educational Paradigms</a:t>
            </a:r>
            <a:endParaRPr lang="en-US" sz="2800" b="1">
              <a:latin typeface="Calibri" pitchFamily="-72" charset="0"/>
            </a:endParaRPr>
          </a:p>
          <a:p>
            <a:pPr algn="ctr"/>
            <a:endParaRPr lang="en-US" sz="2800" b="1">
              <a:latin typeface="Calibri" pitchFamily="-72" charset="0"/>
              <a:hlinkClick r:id="rId3" action="ppaction://hlinkfile"/>
            </a:endParaRPr>
          </a:p>
          <a:p>
            <a:pPr algn="ctr"/>
            <a:endParaRPr lang="en-US" sz="2800" b="1">
              <a:latin typeface="Calibri" pitchFamily="-72" charset="0"/>
              <a:hlinkClick r:id="rId3" action="ppaction://hlinkfile"/>
            </a:endParaRPr>
          </a:p>
        </p:txBody>
      </p:sp>
      <p:pic>
        <p:nvPicPr>
          <p:cNvPr id="145410" name="Picture 4" descr="http://thefoxisblack.com/blogimages/changing-education-paradigms-2-576x323.jpg"/>
          <p:cNvPicPr>
            <a:picLocks noChangeAspect="1" noChangeArrowheads="1"/>
          </p:cNvPicPr>
          <p:nvPr/>
        </p:nvPicPr>
        <p:blipFill>
          <a:blip r:embed="rId5"/>
          <a:srcRect/>
          <a:stretch>
            <a:fillRect/>
          </a:stretch>
        </p:blipFill>
        <p:spPr bwMode="auto">
          <a:xfrm>
            <a:off x="1600200" y="2133600"/>
            <a:ext cx="6300788" cy="3532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7457" name="Picture 2"/>
          <p:cNvPicPr>
            <a:picLocks noChangeAspect="1" noChangeArrowheads="1"/>
          </p:cNvPicPr>
          <p:nvPr/>
        </p:nvPicPr>
        <p:blipFill>
          <a:blip r:embed="rId3"/>
          <a:srcRect l="23438" t="25999" r="25000" b="19847"/>
          <a:stretch>
            <a:fillRect/>
          </a:stretch>
        </p:blipFill>
        <p:spPr bwMode="auto">
          <a:xfrm>
            <a:off x="304800" y="381000"/>
            <a:ext cx="8420100" cy="5486400"/>
          </a:xfrm>
          <a:prstGeom prst="rect">
            <a:avLst/>
          </a:prstGeom>
          <a:noFill/>
          <a:ln w="9525">
            <a:noFill/>
            <a:miter lim="800000"/>
            <a:headEnd/>
            <a:tailEnd/>
          </a:ln>
        </p:spPr>
      </p:pic>
      <p:sp>
        <p:nvSpPr>
          <p:cNvPr id="147458" name="Rectangle 2"/>
          <p:cNvSpPr>
            <a:spLocks noChangeArrowheads="1"/>
          </p:cNvSpPr>
          <p:nvPr/>
        </p:nvSpPr>
        <p:spPr bwMode="auto">
          <a:xfrm>
            <a:off x="685800" y="6211888"/>
            <a:ext cx="7162800" cy="366712"/>
          </a:xfrm>
          <a:prstGeom prst="rect">
            <a:avLst/>
          </a:prstGeom>
          <a:noFill/>
          <a:ln w="9525">
            <a:noFill/>
            <a:miter lim="800000"/>
            <a:headEnd/>
            <a:tailEnd/>
          </a:ln>
        </p:spPr>
        <p:txBody>
          <a:bodyPr>
            <a:prstTxWarp prst="textNoShape">
              <a:avLst/>
            </a:prstTxWarp>
            <a:spAutoFit/>
          </a:bodyPr>
          <a:lstStyle/>
          <a:p>
            <a:pPr algn="ctr"/>
            <a:r>
              <a:rPr lang="en-US">
                <a:latin typeface="Calibri" pitchFamily="-72" charset="0"/>
                <a:hlinkClick r:id="rId4"/>
              </a:rPr>
              <a:t>http://electronicportfolios.org/google/index.html</a:t>
            </a:r>
            <a:r>
              <a:rPr lang="en-US">
                <a:latin typeface="Calibri" pitchFamily="-72" charset="0"/>
              </a:rPr>
              <a:t> </a:t>
            </a:r>
          </a:p>
        </p:txBody>
      </p:sp>
      <p:sp>
        <p:nvSpPr>
          <p:cNvPr id="147459" name="TextBox 3"/>
          <p:cNvSpPr txBox="1">
            <a:spLocks noChangeArrowheads="1"/>
          </p:cNvSpPr>
          <p:nvPr/>
        </p:nvSpPr>
        <p:spPr bwMode="auto">
          <a:xfrm>
            <a:off x="2590800" y="3505200"/>
            <a:ext cx="1295400" cy="366713"/>
          </a:xfrm>
          <a:prstGeom prst="rect">
            <a:avLst/>
          </a:prstGeom>
          <a:solidFill>
            <a:schemeClr val="bg1"/>
          </a:solidFill>
          <a:ln w="9525">
            <a:noFill/>
            <a:miter lim="800000"/>
            <a:headEnd/>
            <a:tailEnd/>
          </a:ln>
        </p:spPr>
        <p:txBody>
          <a:bodyPr>
            <a:prstTxWarp prst="textNoShape">
              <a:avLst/>
            </a:prstTxWarp>
            <a:spAutoFit/>
          </a:bodyPr>
          <a:lstStyle/>
          <a:p>
            <a:endParaRPr lang="en-US">
              <a:solidFill>
                <a:schemeClr val="bg1"/>
              </a:solidFill>
              <a:latin typeface="Calibri" pitchFamily="-72"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5" name="Content Placeholder 2"/>
          <p:cNvSpPr>
            <a:spLocks noGrp="1"/>
          </p:cNvSpPr>
          <p:nvPr>
            <p:ph idx="1"/>
          </p:nvPr>
        </p:nvSpPr>
        <p:spPr>
          <a:xfrm>
            <a:off x="457200" y="609600"/>
            <a:ext cx="8229600" cy="4525963"/>
          </a:xfrm>
        </p:spPr>
        <p:txBody>
          <a:bodyPr/>
          <a:lstStyle/>
          <a:p>
            <a:pPr algn="ctr">
              <a:buFont typeface="Arial" pitchFamily="-72" charset="0"/>
              <a:buNone/>
            </a:pPr>
            <a:r>
              <a:rPr lang="en-US" smtClean="0"/>
              <a:t>Social Bookmarking</a:t>
            </a:r>
            <a:br>
              <a:rPr lang="en-US" smtClean="0"/>
            </a:br>
            <a:r>
              <a:rPr lang="en-US" smtClean="0"/>
              <a:t/>
            </a:r>
            <a:br>
              <a:rPr lang="en-US" smtClean="0"/>
            </a:br>
            <a:r>
              <a:rPr lang="en-US" smtClean="0"/>
              <a:t>Web Conferencing Tools</a:t>
            </a:r>
            <a:br>
              <a:rPr lang="en-US" smtClean="0"/>
            </a:br>
            <a:r>
              <a:rPr lang="en-US" smtClean="0"/>
              <a:t>	</a:t>
            </a:r>
            <a:br>
              <a:rPr lang="en-US" smtClean="0"/>
            </a:br>
            <a:r>
              <a:rPr lang="en-US" smtClean="0"/>
              <a:t>Wikis and Blogs</a:t>
            </a:r>
            <a:br>
              <a:rPr lang="en-US" smtClean="0"/>
            </a:br>
            <a:r>
              <a:rPr lang="en-US" smtClean="0"/>
              <a:t/>
            </a:r>
            <a:br>
              <a:rPr lang="en-US" smtClean="0"/>
            </a:br>
            <a:r>
              <a:rPr lang="en-US" smtClean="0"/>
              <a:t>Podcasts &amp; Screencasts</a:t>
            </a:r>
            <a:br>
              <a:rPr lang="en-US" smtClean="0"/>
            </a:br>
            <a:r>
              <a:rPr lang="en-US" smtClean="0"/>
              <a:t/>
            </a:r>
            <a:br>
              <a:rPr lang="en-US" smtClean="0"/>
            </a:br>
            <a:r>
              <a:rPr lang="en-US" smtClean="0"/>
              <a:t>Video Resources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3" name="Content Placeholder 2"/>
          <p:cNvSpPr>
            <a:spLocks noGrp="1"/>
          </p:cNvSpPr>
          <p:nvPr>
            <p:ph idx="1"/>
          </p:nvPr>
        </p:nvSpPr>
        <p:spPr>
          <a:xfrm>
            <a:off x="457200" y="609600"/>
            <a:ext cx="8229600" cy="4525963"/>
          </a:xfrm>
        </p:spPr>
        <p:txBody>
          <a:bodyPr/>
          <a:lstStyle/>
          <a:p>
            <a:pPr algn="ctr">
              <a:buFont typeface="Arial" pitchFamily="-72" charset="0"/>
              <a:buNone/>
            </a:pPr>
            <a:r>
              <a:rPr lang="en-US" smtClean="0"/>
              <a:t> </a:t>
            </a:r>
          </a:p>
        </p:txBody>
      </p:sp>
      <p:sp>
        <p:nvSpPr>
          <p:cNvPr id="151554" name="TextBox 2"/>
          <p:cNvSpPr txBox="1">
            <a:spLocks noChangeArrowheads="1"/>
          </p:cNvSpPr>
          <p:nvPr/>
        </p:nvSpPr>
        <p:spPr bwMode="auto">
          <a:xfrm>
            <a:off x="457200" y="2590800"/>
            <a:ext cx="8001000" cy="762000"/>
          </a:xfrm>
          <a:prstGeom prst="rect">
            <a:avLst/>
          </a:prstGeom>
          <a:noFill/>
          <a:ln w="9525">
            <a:noFill/>
            <a:miter lim="800000"/>
            <a:headEnd/>
            <a:tailEnd/>
          </a:ln>
        </p:spPr>
        <p:txBody>
          <a:bodyPr>
            <a:prstTxWarp prst="textNoShape">
              <a:avLst/>
            </a:prstTxWarp>
            <a:spAutoFit/>
          </a:bodyPr>
          <a:lstStyle/>
          <a:p>
            <a:pPr algn="ctr"/>
            <a:r>
              <a:rPr lang="en-US" sz="4400">
                <a:latin typeface="Calibri" pitchFamily="-72" charset="0"/>
              </a:rPr>
              <a:t>Technology Give and Get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457200" y="457200"/>
            <a:ext cx="8229600" cy="579438"/>
          </a:xfrm>
          <a:prstGeom prst="rect">
            <a:avLst/>
          </a:prstGeom>
          <a:noFill/>
        </p:spPr>
        <p:txBody>
          <a:bodyPr>
            <a:spAutoFit/>
          </a:bodyPr>
          <a:lstStyle/>
          <a:p>
            <a:pPr algn="ctr" fontAlgn="auto">
              <a:spcBef>
                <a:spcPts val="0"/>
              </a:spcBef>
              <a:spcAft>
                <a:spcPts val="0"/>
              </a:spcAft>
              <a:defRPr/>
            </a:pPr>
            <a:r>
              <a:rPr lang="en-US" sz="3200" dirty="0">
                <a:solidFill>
                  <a:schemeClr val="tx1">
                    <a:lumMod val="50000"/>
                  </a:schemeClr>
                </a:solidFill>
                <a:latin typeface="+mj-lt"/>
                <a:ea typeface="+mn-ea"/>
                <a:cs typeface="+mn-cs"/>
              </a:rPr>
              <a:t>Why Do PBL</a:t>
            </a:r>
            <a:r>
              <a:rPr lang="en-US" sz="3200" dirty="0">
                <a:solidFill>
                  <a:schemeClr val="tx1">
                    <a:lumMod val="50000"/>
                  </a:schemeClr>
                </a:solidFill>
                <a:latin typeface="+mj-lt"/>
                <a:ea typeface="+mn-ea"/>
                <a:cs typeface="+mn-cs"/>
              </a:rPr>
              <a:t>?</a:t>
            </a:r>
          </a:p>
        </p:txBody>
      </p:sp>
      <p:sp>
        <p:nvSpPr>
          <p:cNvPr id="4" name="TextBox 3"/>
          <p:cNvSpPr txBox="1"/>
          <p:nvPr/>
        </p:nvSpPr>
        <p:spPr>
          <a:xfrm>
            <a:off x="457200" y="1219200"/>
            <a:ext cx="8382000" cy="4838700"/>
          </a:xfrm>
          <a:prstGeom prst="rect">
            <a:avLst/>
          </a:prstGeom>
          <a:noFill/>
        </p:spPr>
        <p:txBody>
          <a:bodyPr>
            <a:spAutoFit/>
          </a:bodyPr>
          <a:lstStyle/>
          <a:p>
            <a:pPr fontAlgn="auto">
              <a:spcBef>
                <a:spcPts val="0"/>
              </a:spcBef>
              <a:spcAft>
                <a:spcPts val="0"/>
              </a:spcAft>
              <a:defRPr/>
            </a:pPr>
            <a:r>
              <a:rPr lang="en-US" sz="2400" dirty="0">
                <a:solidFill>
                  <a:schemeClr val="tx1">
                    <a:lumMod val="50000"/>
                  </a:schemeClr>
                </a:solidFill>
                <a:latin typeface="+mn-lt"/>
                <a:ea typeface="+mn-ea"/>
                <a:cs typeface="+mn-cs"/>
              </a:rPr>
              <a:t>Think critically and be able to analyze and solve complex, real-world problems</a:t>
            </a:r>
          </a:p>
          <a:p>
            <a:pPr fontAlgn="auto">
              <a:spcBef>
                <a:spcPts val="0"/>
              </a:spcBef>
              <a:spcAft>
                <a:spcPts val="0"/>
              </a:spcAft>
              <a:defRPr/>
            </a:pPr>
            <a:endParaRPr lang="en-US" sz="2400" dirty="0">
              <a:solidFill>
                <a:schemeClr val="tx1">
                  <a:lumMod val="50000"/>
                </a:schemeClr>
              </a:solidFill>
              <a:latin typeface="+mn-lt"/>
              <a:ea typeface="+mn-ea"/>
              <a:cs typeface="+mn-cs"/>
            </a:endParaRPr>
          </a:p>
          <a:p>
            <a:pPr fontAlgn="auto">
              <a:spcBef>
                <a:spcPts val="0"/>
              </a:spcBef>
              <a:spcAft>
                <a:spcPts val="0"/>
              </a:spcAft>
              <a:defRPr/>
            </a:pPr>
            <a:r>
              <a:rPr lang="en-US" sz="2400" dirty="0">
                <a:solidFill>
                  <a:schemeClr val="tx1">
                    <a:lumMod val="50000"/>
                  </a:schemeClr>
                </a:solidFill>
                <a:latin typeface="+mn-lt"/>
                <a:ea typeface="+mn-ea"/>
                <a:cs typeface="+mn-cs"/>
              </a:rPr>
              <a:t>Find, evaluate, and use appropriate learning resources</a:t>
            </a:r>
          </a:p>
          <a:p>
            <a:pPr fontAlgn="auto">
              <a:spcBef>
                <a:spcPts val="0"/>
              </a:spcBef>
              <a:spcAft>
                <a:spcPts val="0"/>
              </a:spcAft>
              <a:defRPr/>
            </a:pPr>
            <a:endParaRPr lang="en-US" sz="2400" dirty="0">
              <a:solidFill>
                <a:schemeClr val="tx1">
                  <a:lumMod val="50000"/>
                </a:schemeClr>
              </a:solidFill>
              <a:latin typeface="+mn-lt"/>
              <a:ea typeface="+mn-ea"/>
              <a:cs typeface="+mn-cs"/>
            </a:endParaRPr>
          </a:p>
          <a:p>
            <a:pPr fontAlgn="auto">
              <a:spcBef>
                <a:spcPts val="0"/>
              </a:spcBef>
              <a:spcAft>
                <a:spcPts val="0"/>
              </a:spcAft>
              <a:defRPr/>
            </a:pPr>
            <a:r>
              <a:rPr lang="en-US" sz="2400" dirty="0">
                <a:solidFill>
                  <a:schemeClr val="tx1">
                    <a:lumMod val="50000"/>
                  </a:schemeClr>
                </a:solidFill>
                <a:latin typeface="+mn-lt"/>
                <a:ea typeface="+mn-ea"/>
                <a:cs typeface="+mn-cs"/>
              </a:rPr>
              <a:t>Work individually and cooperatively in teams and small groups</a:t>
            </a:r>
          </a:p>
          <a:p>
            <a:pPr fontAlgn="auto">
              <a:spcBef>
                <a:spcPts val="0"/>
              </a:spcBef>
              <a:spcAft>
                <a:spcPts val="0"/>
              </a:spcAft>
              <a:defRPr/>
            </a:pPr>
            <a:endParaRPr lang="en-US" sz="2400" dirty="0">
              <a:solidFill>
                <a:schemeClr val="tx1">
                  <a:lumMod val="50000"/>
                </a:schemeClr>
              </a:solidFill>
              <a:latin typeface="+mn-lt"/>
              <a:ea typeface="+mn-ea"/>
              <a:cs typeface="+mn-cs"/>
            </a:endParaRPr>
          </a:p>
          <a:p>
            <a:pPr fontAlgn="auto">
              <a:spcBef>
                <a:spcPts val="0"/>
              </a:spcBef>
              <a:spcAft>
                <a:spcPts val="0"/>
              </a:spcAft>
              <a:defRPr/>
            </a:pPr>
            <a:r>
              <a:rPr lang="en-US" sz="2400" dirty="0">
                <a:solidFill>
                  <a:schemeClr val="tx1">
                    <a:lumMod val="50000"/>
                  </a:schemeClr>
                </a:solidFill>
                <a:latin typeface="+mn-lt"/>
                <a:ea typeface="+mn-ea"/>
                <a:cs typeface="+mn-cs"/>
              </a:rPr>
              <a:t>Demonstrate versatile and effective communication skills, both verbal and written</a:t>
            </a:r>
          </a:p>
          <a:p>
            <a:pPr fontAlgn="auto">
              <a:spcBef>
                <a:spcPts val="0"/>
              </a:spcBef>
              <a:spcAft>
                <a:spcPts val="0"/>
              </a:spcAft>
              <a:defRPr/>
            </a:pPr>
            <a:endParaRPr lang="en-US" sz="2400" dirty="0">
              <a:solidFill>
                <a:schemeClr val="tx1">
                  <a:lumMod val="50000"/>
                </a:schemeClr>
              </a:solidFill>
              <a:latin typeface="+mn-lt"/>
              <a:ea typeface="+mn-ea"/>
              <a:cs typeface="+mn-cs"/>
            </a:endParaRPr>
          </a:p>
          <a:p>
            <a:pPr fontAlgn="auto">
              <a:spcBef>
                <a:spcPts val="0"/>
              </a:spcBef>
              <a:spcAft>
                <a:spcPts val="0"/>
              </a:spcAft>
              <a:defRPr/>
            </a:pPr>
            <a:r>
              <a:rPr lang="en-US" sz="2400" dirty="0">
                <a:solidFill>
                  <a:schemeClr val="tx1">
                    <a:lumMod val="50000"/>
                  </a:schemeClr>
                </a:solidFill>
                <a:latin typeface="+mn-lt"/>
                <a:ea typeface="+mn-ea"/>
                <a:cs typeface="+mn-cs"/>
              </a:rPr>
              <a:t>Use content knowledge and develop skills to become life-long learners in order to succeed in a global economy</a:t>
            </a:r>
          </a:p>
          <a:p>
            <a:pPr fontAlgn="auto">
              <a:spcBef>
                <a:spcPts val="0"/>
              </a:spcBef>
              <a:spcAft>
                <a:spcPts val="0"/>
              </a:spcAft>
              <a:defRPr/>
            </a:pPr>
            <a:endParaRPr lang="en-US" sz="2400" dirty="0">
              <a:solidFill>
                <a:schemeClr val="tx1">
                  <a:lumMod val="50000"/>
                </a:schemeClr>
              </a:solidFill>
              <a:latin typeface="+mn-lt"/>
              <a:ea typeface="+mn-ea"/>
              <a:cs typeface="+mn-cs"/>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838200" y="2057400"/>
            <a:ext cx="7848600" cy="3935413"/>
          </a:xfrm>
          <a:prstGeom prst="rect">
            <a:avLst/>
          </a:prstGeom>
          <a:noFill/>
        </p:spPr>
        <p:txBody>
          <a:bodyPr>
            <a:prstTxWarp prst="textNoShape">
              <a:avLst/>
            </a:prstTxWarp>
            <a:spAutoFit/>
          </a:bodyPr>
          <a:lstStyle/>
          <a:p>
            <a:r>
              <a:rPr lang="en-US" sz="2800">
                <a:solidFill>
                  <a:srgbClr val="000000"/>
                </a:solidFill>
                <a:latin typeface="Calibri" pitchFamily="-72" charset="0"/>
              </a:rPr>
              <a:t>Is a teaching and learning model that focuses on the central concepts and principles of a discipline, involves students in problem solving and other meaningful tasks, allows students to work autonomously and in groups to construct their own learning, culminates in realistic, student generated products. </a:t>
            </a:r>
          </a:p>
          <a:p>
            <a:pPr algn="ctr"/>
            <a:endParaRPr lang="en-US" sz="2800">
              <a:solidFill>
                <a:srgbClr val="000000"/>
              </a:solidFill>
              <a:latin typeface="Calibri" pitchFamily="-72" charset="0"/>
            </a:endParaRPr>
          </a:p>
          <a:p>
            <a:pPr algn="ctr"/>
            <a:r>
              <a:rPr lang="en-US" sz="2800">
                <a:solidFill>
                  <a:srgbClr val="000000"/>
                </a:solidFill>
                <a:latin typeface="Calibri" pitchFamily="-72" charset="0"/>
              </a:rPr>
              <a:t>Buck Institute for Education</a:t>
            </a:r>
          </a:p>
        </p:txBody>
      </p:sp>
      <p:sp>
        <p:nvSpPr>
          <p:cNvPr id="3" name="Rectangle 2"/>
          <p:cNvSpPr/>
          <p:nvPr/>
        </p:nvSpPr>
        <p:spPr>
          <a:xfrm>
            <a:off x="2392363" y="1066800"/>
            <a:ext cx="4217987" cy="579438"/>
          </a:xfrm>
          <a:prstGeom prst="rect">
            <a:avLst/>
          </a:prstGeom>
        </p:spPr>
        <p:txBody>
          <a:bodyPr wrap="none">
            <a:spAutoFit/>
          </a:bodyPr>
          <a:lstStyle/>
          <a:p>
            <a:pPr algn="ctr" fontAlgn="auto">
              <a:spcBef>
                <a:spcPts val="0"/>
              </a:spcBef>
              <a:spcAft>
                <a:spcPts val="0"/>
              </a:spcAft>
              <a:defRPr/>
            </a:pPr>
            <a:r>
              <a:rPr lang="en-US" sz="3200" b="1" dirty="0">
                <a:solidFill>
                  <a:schemeClr val="tx1">
                    <a:lumMod val="50000"/>
                  </a:schemeClr>
                </a:solidFill>
                <a:latin typeface="+mn-lt"/>
                <a:ea typeface="+mn-ea"/>
                <a:cs typeface="+mn-cs"/>
              </a:rPr>
              <a:t>Project </a:t>
            </a:r>
            <a:r>
              <a:rPr lang="en-US" sz="3200" b="1" dirty="0">
                <a:solidFill>
                  <a:schemeClr val="tx1">
                    <a:lumMod val="50000"/>
                  </a:schemeClr>
                </a:solidFill>
                <a:latin typeface="+mn-lt"/>
                <a:ea typeface="+mn-ea"/>
                <a:cs typeface="+mn-cs"/>
              </a:rPr>
              <a:t>Based Learning?</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381000" y="381000"/>
            <a:ext cx="8229600" cy="3322638"/>
          </a:xfrm>
          <a:prstGeom prst="rect">
            <a:avLst/>
          </a:prstGeom>
        </p:spPr>
        <p:txBody>
          <a:bodyPr>
            <a:prstTxWarp prst="textNoShape">
              <a:avLst/>
            </a:prstTxWarp>
            <a:spAutoFit/>
          </a:bodyPr>
          <a:lstStyle/>
          <a:p>
            <a:pPr algn="ctr">
              <a:spcBef>
                <a:spcPct val="50000"/>
              </a:spcBef>
            </a:pPr>
            <a:r>
              <a:rPr lang="en-US" sz="3600" b="1">
                <a:solidFill>
                  <a:srgbClr val="000000"/>
                </a:solidFill>
                <a:latin typeface="Calibri" pitchFamily="-72" charset="0"/>
              </a:rPr>
              <a:t>Constructivism</a:t>
            </a:r>
          </a:p>
          <a:p>
            <a:pPr algn="ctr">
              <a:spcBef>
                <a:spcPct val="50000"/>
              </a:spcBef>
            </a:pPr>
            <a:r>
              <a:rPr lang="en-US" sz="3200">
                <a:solidFill>
                  <a:srgbClr val="000000"/>
                </a:solidFill>
                <a:latin typeface="Calibri" pitchFamily="-72" charset="0"/>
              </a:rPr>
              <a:t>Learning as an active process in which learners construct new ideas or concepts based upon their current or past knowledge. Students continually build upon what they have already learned.</a:t>
            </a:r>
          </a:p>
        </p:txBody>
      </p:sp>
      <p:pic>
        <p:nvPicPr>
          <p:cNvPr id="157698" name="Picture 1" descr="http://ethicsinsociety.stanford.edu/apps/stanfordeis/files/wysiwyg_images/image/books%20on%20scale%202.jpg"/>
          <p:cNvPicPr>
            <a:picLocks noChangeAspect="1" noChangeArrowheads="1"/>
          </p:cNvPicPr>
          <p:nvPr/>
        </p:nvPicPr>
        <p:blipFill>
          <a:blip r:embed="rId3"/>
          <a:srcRect/>
          <a:stretch>
            <a:fillRect/>
          </a:stretch>
        </p:blipFill>
        <p:spPr bwMode="auto">
          <a:xfrm>
            <a:off x="3733800" y="4191000"/>
            <a:ext cx="1890713" cy="2195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Rectangle 2051"/>
          <p:cNvSpPr>
            <a:spLocks noGrp="1" noChangeArrowheads="1"/>
          </p:cNvSpPr>
          <p:nvPr>
            <p:ph type="body" idx="1"/>
          </p:nvPr>
        </p:nvSpPr>
        <p:spPr>
          <a:xfrm>
            <a:off x="533400" y="914400"/>
            <a:ext cx="8229600" cy="4535488"/>
          </a:xfrm>
        </p:spPr>
        <p:txBody>
          <a:bodyPr/>
          <a:lstStyle/>
          <a:p>
            <a:pPr>
              <a:buFont typeface="Wingdings" pitchFamily="-72" charset="2"/>
              <a:buNone/>
            </a:pPr>
            <a:r>
              <a:rPr lang="en-US" b="1" smtClean="0">
                <a:ea typeface="Arial" pitchFamily="-72" charset="0"/>
                <a:cs typeface="Arial" pitchFamily="-72" charset="0"/>
              </a:rPr>
              <a:t>Cognitive Coaching</a:t>
            </a:r>
          </a:p>
          <a:p>
            <a:r>
              <a:rPr lang="en-US" smtClean="0">
                <a:ea typeface="Arial" pitchFamily="-72" charset="0"/>
                <a:cs typeface="Arial" pitchFamily="-72" charset="0"/>
              </a:rPr>
              <a:t>Students actively define problems and construct potential solutions </a:t>
            </a:r>
          </a:p>
          <a:p>
            <a:r>
              <a:rPr lang="en-US" smtClean="0">
                <a:ea typeface="Arial" pitchFamily="-72" charset="0"/>
                <a:cs typeface="Arial" pitchFamily="-72" charset="0"/>
              </a:rPr>
              <a:t>Teachers model, coach, and fade in student support </a:t>
            </a:r>
          </a:p>
          <a:p>
            <a:r>
              <a:rPr lang="en-US" smtClean="0">
                <a:ea typeface="Arial" pitchFamily="-72" charset="0"/>
                <a:cs typeface="Arial" pitchFamily="-72" charset="0"/>
              </a:rPr>
              <a:t>Teachers give students time to think</a:t>
            </a:r>
          </a:p>
          <a:p>
            <a:r>
              <a:rPr lang="en-US" smtClean="0">
                <a:ea typeface="Arial" pitchFamily="-72" charset="0"/>
                <a:cs typeface="Arial" pitchFamily="-72" charset="0"/>
              </a:rPr>
              <a:t>Teachers guide them to, not give them the resources needed to solve problems</a:t>
            </a:r>
            <a:endParaRPr lang="en-US" smtClean="0">
              <a:latin typeface="Arial" pitchFamily="-72" charset="0"/>
              <a:ea typeface="Arial" pitchFamily="-72" charset="0"/>
              <a:cs typeface="Arial" pitchFamily="-72" charset="0"/>
            </a:endParaRPr>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3" name="Rectangle 1"/>
          <p:cNvSpPr>
            <a:spLocks noChangeArrowheads="1"/>
          </p:cNvSpPr>
          <p:nvPr/>
        </p:nvSpPr>
        <p:spPr bwMode="auto">
          <a:xfrm>
            <a:off x="381000" y="312738"/>
            <a:ext cx="8763000" cy="5935662"/>
          </a:xfrm>
          <a:prstGeom prst="rect">
            <a:avLst/>
          </a:prstGeom>
          <a:noFill/>
          <a:ln w="9525">
            <a:noFill/>
            <a:miter lim="800000"/>
            <a:headEnd/>
            <a:tailEnd/>
          </a:ln>
        </p:spPr>
        <p:txBody>
          <a:bodyPr>
            <a:prstTxWarp prst="textNoShape">
              <a:avLst/>
            </a:prstTxWarp>
            <a:spAutoFit/>
          </a:bodyPr>
          <a:lstStyle/>
          <a:p>
            <a:pPr algn="ctr"/>
            <a:r>
              <a:rPr lang="en-US" sz="3200">
                <a:ea typeface="Arial" pitchFamily="-72" charset="0"/>
                <a:cs typeface="Arial" pitchFamily="-72" charset="0"/>
              </a:rPr>
              <a:t>Specific tasks in a problem-based learning environment include</a:t>
            </a:r>
          </a:p>
          <a:p>
            <a:pPr algn="ctr"/>
            <a:endParaRPr lang="en-US" sz="3200">
              <a:ea typeface="Arial" pitchFamily="-72" charset="0"/>
              <a:cs typeface="Arial" pitchFamily="-72" charset="0"/>
            </a:endParaRPr>
          </a:p>
          <a:p>
            <a:pPr>
              <a:buFont typeface="Arial" pitchFamily="-72" charset="0"/>
              <a:buChar char="•"/>
            </a:pPr>
            <a:r>
              <a:rPr lang="en-US" sz="2000">
                <a:ea typeface="Arial" pitchFamily="-72" charset="0"/>
                <a:cs typeface="Arial" pitchFamily="-72" charset="0"/>
              </a:rPr>
              <a:t>  </a:t>
            </a:r>
            <a:r>
              <a:rPr lang="en-US" sz="2400">
                <a:ea typeface="Arial" pitchFamily="-72" charset="0"/>
                <a:cs typeface="Arial" pitchFamily="-72" charset="0"/>
              </a:rPr>
              <a:t>determining whether a problem exists; </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creating an exact statement of the problem; </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identifying information needed to understand the problem;</a:t>
            </a:r>
          </a:p>
          <a:p>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identifying resources to be used to gather information; </a:t>
            </a:r>
          </a:p>
          <a:p>
            <a:pPr>
              <a:buFont typeface="Arial" pitchFamily="-72" charset="0"/>
              <a:buChar char="•"/>
            </a:pPr>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generating possible solutions; </a:t>
            </a:r>
          </a:p>
          <a:p>
            <a:endParaRPr lang="en-US" sz="2400">
              <a:ea typeface="Arial" pitchFamily="-72" charset="0"/>
              <a:cs typeface="Arial" pitchFamily="-72" charset="0"/>
            </a:endParaRPr>
          </a:p>
          <a:p>
            <a:pPr>
              <a:buFont typeface="Arial" pitchFamily="-72" charset="0"/>
              <a:buChar char="•"/>
            </a:pPr>
            <a:r>
              <a:rPr lang="en-US" sz="2400">
                <a:ea typeface="Arial" pitchFamily="-72" charset="0"/>
                <a:cs typeface="Arial" pitchFamily="-72" charset="0"/>
              </a:rPr>
              <a:t>  analyzing the solutions; and presenting the solution, orally </a:t>
            </a:r>
          </a:p>
          <a:p>
            <a:r>
              <a:rPr lang="en-US" sz="2400">
                <a:ea typeface="Arial" pitchFamily="-72" charset="0"/>
                <a:cs typeface="Arial" pitchFamily="-72" charset="0"/>
              </a:rPr>
              <a:t>   and/or in writing.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762000" y="1828800"/>
            <a:ext cx="7924800" cy="609600"/>
          </a:xfrm>
        </p:spPr>
        <p:txBody>
          <a:bodyPr rtlCol="0">
            <a:noAutofit/>
          </a:bodyPr>
          <a:lstStyle/>
          <a:p>
            <a:pPr fontAlgn="auto">
              <a:spcBef>
                <a:spcPct val="50000"/>
              </a:spcBef>
              <a:spcAft>
                <a:spcPts val="0"/>
              </a:spcAft>
              <a:defRPr/>
            </a:pPr>
            <a:r>
              <a:rPr lang="en-US" sz="3600" dirty="0" smtClean="0">
                <a:solidFill>
                  <a:schemeClr val="tx1">
                    <a:lumMod val="50000"/>
                  </a:schemeClr>
                </a:solidFill>
                <a:ea typeface="+mj-ea"/>
                <a:cs typeface="Arial" charset="0"/>
              </a:rPr>
              <a:t>Engage the Student and the Achievement will Follow</a:t>
            </a:r>
            <a:r>
              <a:rPr lang="en-US" sz="4800" dirty="0" smtClean="0">
                <a:solidFill>
                  <a:schemeClr val="tx1">
                    <a:lumMod val="50000"/>
                  </a:schemeClr>
                </a:solidFill>
                <a:ea typeface="+mj-ea"/>
                <a:cs typeface="Arial" charset="0"/>
              </a:rPr>
              <a:t/>
            </a:r>
            <a:br>
              <a:rPr lang="en-US" sz="4800" dirty="0" smtClean="0">
                <a:solidFill>
                  <a:schemeClr val="tx1">
                    <a:lumMod val="50000"/>
                  </a:schemeClr>
                </a:solidFill>
                <a:ea typeface="+mj-ea"/>
                <a:cs typeface="Arial" charset="0"/>
              </a:rPr>
            </a:br>
            <a:r>
              <a:rPr lang="en-US" sz="2400" dirty="0" smtClean="0">
                <a:ea typeface="+mj-ea"/>
                <a:cs typeface="Arial" charset="0"/>
              </a:rPr>
              <a:t/>
            </a:r>
            <a:br>
              <a:rPr lang="en-US" sz="2400" dirty="0" smtClean="0">
                <a:ea typeface="+mj-ea"/>
                <a:cs typeface="Arial" charset="0"/>
              </a:rPr>
            </a:br>
            <a:endParaRPr lang="en-US" sz="3200" dirty="0" smtClean="0">
              <a:ea typeface="+mj-ea"/>
              <a:cs typeface="+mj-cs"/>
            </a:endParaRPr>
          </a:p>
        </p:txBody>
      </p:sp>
      <p:sp>
        <p:nvSpPr>
          <p:cNvPr id="26627" name="Content Placeholder 2"/>
          <p:cNvSpPr>
            <a:spLocks noGrp="1"/>
          </p:cNvSpPr>
          <p:nvPr>
            <p:ph idx="1"/>
          </p:nvPr>
        </p:nvSpPr>
        <p:spPr>
          <a:xfrm>
            <a:off x="838200" y="2971800"/>
            <a:ext cx="7693025" cy="1143000"/>
          </a:xfrm>
        </p:spPr>
        <p:txBody>
          <a:bodyPr>
            <a:noAutofit/>
          </a:bodyPr>
          <a:lstStyle/>
          <a:p>
            <a:pPr algn="ctr">
              <a:buFont typeface="Wingdings" pitchFamily="-72" charset="2"/>
              <a:buNone/>
            </a:pPr>
            <a:r>
              <a:rPr lang="en-US" smtClean="0">
                <a:solidFill>
                  <a:srgbClr val="000000"/>
                </a:solidFill>
                <a:ea typeface="Arial" pitchFamily="-72" charset="0"/>
                <a:cs typeface="Arial" pitchFamily="-72" charset="0"/>
              </a:rPr>
              <a:t>Achievement Gap or Engagement Gap?</a:t>
            </a:r>
          </a:p>
          <a:p>
            <a:pPr algn="ctr">
              <a:buFont typeface="Wingdings" pitchFamily="-72" charset="2"/>
              <a:buNone/>
            </a:pPr>
            <a:endParaRPr lang="en-US" smtClean="0">
              <a:solidFill>
                <a:srgbClr val="000000"/>
              </a:solidFill>
              <a:ea typeface="Arial" pitchFamily="-72" charset="0"/>
              <a:cs typeface="Arial" pitchFamily="-72" charset="0"/>
            </a:endParaRPr>
          </a:p>
          <a:p>
            <a:pPr algn="ctr">
              <a:buFont typeface="Wingdings" pitchFamily="-72" charset="2"/>
              <a:buNone/>
            </a:pPr>
            <a:r>
              <a:rPr lang="en-US" i="1" smtClean="0">
                <a:solidFill>
                  <a:srgbClr val="000000"/>
                </a:solidFill>
                <a:ea typeface="Arial" pitchFamily="-72" charset="0"/>
                <a:cs typeface="Arial" pitchFamily="-72" charset="0"/>
              </a:rPr>
              <a:t>85%</a:t>
            </a:r>
            <a:r>
              <a:rPr lang="en-US" smtClean="0">
                <a:solidFill>
                  <a:srgbClr val="000000"/>
                </a:solidFill>
                <a:ea typeface="Arial" pitchFamily="-72" charset="0"/>
                <a:cs typeface="Arial" pitchFamily="-72" charset="0"/>
              </a:rPr>
              <a:t> of Middle and High School Students report being bored in their classrooms</a:t>
            </a:r>
          </a:p>
          <a:p>
            <a:pPr algn="ctr">
              <a:buFont typeface="Wingdings" pitchFamily="-72" charset="2"/>
              <a:buNone/>
            </a:pPr>
            <a:r>
              <a:rPr lang="en-US" smtClean="0">
                <a:ea typeface="Arial" pitchFamily="-72" charset="0"/>
                <a:cs typeface="Arial" pitchFamily="-72" charset="0"/>
              </a:rPr>
              <a:t/>
            </a:r>
            <a:br>
              <a:rPr lang="en-US" smtClean="0">
                <a:ea typeface="Arial" pitchFamily="-72" charset="0"/>
                <a:cs typeface="Arial" pitchFamily="-72" charset="0"/>
              </a:rPr>
            </a:br>
            <a:endParaRPr lang="en-US"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1" name="Rectangle 2"/>
          <p:cNvSpPr>
            <a:spLocks noGrp="1" noChangeArrowheads="1"/>
          </p:cNvSpPr>
          <p:nvPr>
            <p:ph type="title"/>
          </p:nvPr>
        </p:nvSpPr>
        <p:spPr>
          <a:xfrm>
            <a:off x="0" y="0"/>
            <a:ext cx="9144000" cy="1143000"/>
          </a:xfrm>
        </p:spPr>
        <p:txBody>
          <a:bodyPr/>
          <a:lstStyle/>
          <a:p>
            <a:r>
              <a:rPr lang="en-US" sz="4000" smtClean="0">
                <a:ea typeface="Arial" pitchFamily="-72" charset="0"/>
                <a:cs typeface="Arial" pitchFamily="-72" charset="0"/>
              </a:rPr>
              <a:t>Characteristics of PBL</a:t>
            </a:r>
            <a:endParaRPr lang="en-US" sz="4000" smtClean="0">
              <a:latin typeface="Arial" pitchFamily="-72" charset="0"/>
              <a:ea typeface="Arial" pitchFamily="-72" charset="0"/>
              <a:cs typeface="Arial" pitchFamily="-72" charset="0"/>
            </a:endParaRPr>
          </a:p>
        </p:txBody>
      </p:sp>
      <p:sp>
        <p:nvSpPr>
          <p:cNvPr id="163842" name="Rectangle 3"/>
          <p:cNvSpPr>
            <a:spLocks noGrp="1" noChangeArrowheads="1"/>
          </p:cNvSpPr>
          <p:nvPr>
            <p:ph type="body" idx="1"/>
          </p:nvPr>
        </p:nvSpPr>
        <p:spPr>
          <a:xfrm>
            <a:off x="457200" y="1219200"/>
            <a:ext cx="8229600" cy="4535488"/>
          </a:xfrm>
        </p:spPr>
        <p:txBody>
          <a:bodyPr/>
          <a:lstStyle/>
          <a:p>
            <a:pPr>
              <a:buClr>
                <a:schemeClr val="tx2"/>
              </a:buClr>
              <a:buSzPct val="90000"/>
            </a:pPr>
            <a:r>
              <a:rPr lang="en-US" sz="2800" smtClean="0">
                <a:ea typeface="Arial" pitchFamily="-72" charset="0"/>
                <a:cs typeface="Arial" pitchFamily="-72" charset="0"/>
              </a:rPr>
              <a:t>Learning is student centered </a:t>
            </a:r>
          </a:p>
          <a:p>
            <a:pPr>
              <a:buClr>
                <a:schemeClr val="tx2"/>
              </a:buClr>
              <a:buSzPct val="90000"/>
            </a:pPr>
            <a:r>
              <a:rPr lang="en-US" sz="2800" smtClean="0">
                <a:ea typeface="Arial" pitchFamily="-72" charset="0"/>
                <a:cs typeface="Arial" pitchFamily="-72" charset="0"/>
              </a:rPr>
              <a:t>Real-world context. Making connections between what students are learning and their own lives</a:t>
            </a:r>
          </a:p>
          <a:p>
            <a:pPr>
              <a:buClr>
                <a:schemeClr val="tx2"/>
              </a:buClr>
              <a:buSzPct val="90000"/>
            </a:pPr>
            <a:r>
              <a:rPr lang="en-US" sz="2800" smtClean="0">
                <a:ea typeface="Arial" pitchFamily="-72" charset="0"/>
                <a:cs typeface="Arial" pitchFamily="-72" charset="0"/>
              </a:rPr>
              <a:t>Development of critical thinking skills</a:t>
            </a:r>
          </a:p>
          <a:p>
            <a:pPr>
              <a:buClr>
                <a:schemeClr val="tx2"/>
              </a:buClr>
              <a:buSzPct val="90000"/>
            </a:pPr>
            <a:r>
              <a:rPr lang="en-US" sz="2800" smtClean="0">
                <a:ea typeface="Arial" pitchFamily="-72" charset="0"/>
                <a:cs typeface="Arial" pitchFamily="-72" charset="0"/>
              </a:rPr>
              <a:t>Time to analyze and solve problems</a:t>
            </a:r>
          </a:p>
          <a:p>
            <a:pPr>
              <a:buClr>
                <a:schemeClr val="tx2"/>
              </a:buClr>
              <a:buSzPct val="90000"/>
            </a:pPr>
            <a:r>
              <a:rPr lang="en-US" sz="2800" smtClean="0">
                <a:ea typeface="Arial" pitchFamily="-72" charset="0"/>
                <a:cs typeface="Arial" pitchFamily="-72" charset="0"/>
              </a:rPr>
              <a:t>Student autonomy and choice</a:t>
            </a:r>
          </a:p>
          <a:p>
            <a:pPr>
              <a:buClr>
                <a:schemeClr val="tx2"/>
              </a:buClr>
              <a:buSzPct val="90000"/>
            </a:pPr>
            <a:r>
              <a:rPr lang="en-US" sz="2800" smtClean="0">
                <a:ea typeface="Arial" pitchFamily="-72" charset="0"/>
                <a:cs typeface="Arial" pitchFamily="-72" charset="0"/>
              </a:rPr>
              <a:t>Decisions are student initiated and self-directed.</a:t>
            </a:r>
          </a:p>
          <a:p>
            <a:pPr>
              <a:buClr>
                <a:schemeClr val="tx2"/>
              </a:buClr>
              <a:buSzPct val="90000"/>
            </a:pPr>
            <a:r>
              <a:rPr lang="en-US" sz="2800" smtClean="0">
                <a:ea typeface="Arial" pitchFamily="-72" charset="0"/>
                <a:cs typeface="Arial" pitchFamily="-72" charset="0"/>
              </a:rPr>
              <a:t>Group collaboration and teamwork, developing social and communication skill.</a:t>
            </a:r>
          </a:p>
        </p:txBody>
      </p:sp>
    </p:spTree>
  </p:cSld>
  <p:clrMapOvr>
    <a:masterClrMapping/>
  </p:clrMapOvr>
  <p:transition>
    <p:rand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89" name="Text Box 4"/>
          <p:cNvSpPr txBox="1">
            <a:spLocks noChangeArrowheads="1"/>
          </p:cNvSpPr>
          <p:nvPr/>
        </p:nvSpPr>
        <p:spPr bwMode="auto">
          <a:xfrm>
            <a:off x="914400" y="1524000"/>
            <a:ext cx="7620000" cy="4029075"/>
          </a:xfrm>
          <a:prstGeom prst="rect">
            <a:avLst/>
          </a:prstGeom>
          <a:noFill/>
          <a:ln w="9525">
            <a:noFill/>
            <a:miter lim="800000"/>
            <a:headEnd/>
            <a:tailEnd/>
          </a:ln>
        </p:spPr>
        <p:txBody>
          <a:bodyPr>
            <a:prstTxWarp prst="textNoShape">
              <a:avLst/>
            </a:prstTxWarp>
            <a:spAutoFit/>
          </a:bodyPr>
          <a:lstStyle/>
          <a:p>
            <a:pPr>
              <a:buFont typeface="Times" pitchFamily="-72" charset="0"/>
              <a:buChar char="•"/>
            </a:pPr>
            <a:r>
              <a:rPr lang="en-US" sz="2600">
                <a:latin typeface="Calibri" pitchFamily="-72" charset="0"/>
              </a:rPr>
              <a:t>  Ongoing evaluation, not a single evaluation  element</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  Teacher adapts and adjusts to change    </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  Teacher as scenario writer </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  Inquiry questioning by the teacher and student</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  Supportive and non-competitive climate for students</a:t>
            </a:r>
          </a:p>
          <a:p>
            <a:endParaRPr lang="en-US" sz="2400">
              <a:ea typeface="Arial" pitchFamily="-72" charset="0"/>
              <a:cs typeface="Arial" pitchFamily="-72" charset="0"/>
            </a:endParaRPr>
          </a:p>
        </p:txBody>
      </p:sp>
      <p:sp>
        <p:nvSpPr>
          <p:cNvPr id="165890" name="Text Box 5"/>
          <p:cNvSpPr txBox="1">
            <a:spLocks noChangeArrowheads="1"/>
          </p:cNvSpPr>
          <p:nvPr/>
        </p:nvSpPr>
        <p:spPr bwMode="auto">
          <a:xfrm>
            <a:off x="0" y="685800"/>
            <a:ext cx="9144000" cy="62547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500">
                <a:latin typeface="Calibri" pitchFamily="-72" charset="0"/>
                <a:ea typeface="Arial" pitchFamily="-72" charset="0"/>
                <a:cs typeface="Arial" pitchFamily="-72" charset="0"/>
              </a:rPr>
              <a:t>Characteristics of PBL</a:t>
            </a:r>
            <a:endParaRPr lang="en-US" sz="320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7" name="Rectangle 4"/>
          <p:cNvSpPr>
            <a:spLocks noChangeArrowheads="1"/>
          </p:cNvSpPr>
          <p:nvPr/>
        </p:nvSpPr>
        <p:spPr bwMode="auto">
          <a:xfrm>
            <a:off x="0" y="457200"/>
            <a:ext cx="9144000" cy="579438"/>
          </a:xfrm>
          <a:prstGeom prst="rect">
            <a:avLst/>
          </a:prstGeom>
          <a:noFill/>
          <a:ln w="9525">
            <a:noFill/>
            <a:miter lim="800000"/>
            <a:headEnd/>
            <a:tailEnd/>
          </a:ln>
        </p:spPr>
        <p:txBody>
          <a:bodyPr>
            <a:prstTxWarp prst="textNoShape">
              <a:avLst/>
            </a:prstTxWarp>
            <a:spAutoFit/>
          </a:bodyPr>
          <a:lstStyle/>
          <a:p>
            <a:pPr algn="ctr"/>
            <a:r>
              <a:rPr lang="en-US" sz="3200">
                <a:ea typeface="Arial" pitchFamily="-72" charset="0"/>
                <a:cs typeface="Arial" pitchFamily="-72" charset="0"/>
              </a:rPr>
              <a:t>Characteristics of PBL</a:t>
            </a:r>
          </a:p>
        </p:txBody>
      </p:sp>
      <p:sp>
        <p:nvSpPr>
          <p:cNvPr id="167938" name="Rectangle 6"/>
          <p:cNvSpPr>
            <a:spLocks noChangeArrowheads="1"/>
          </p:cNvSpPr>
          <p:nvPr/>
        </p:nvSpPr>
        <p:spPr bwMode="auto">
          <a:xfrm>
            <a:off x="914400" y="1295400"/>
            <a:ext cx="7543800" cy="3724275"/>
          </a:xfrm>
          <a:prstGeom prst="rect">
            <a:avLst/>
          </a:prstGeom>
          <a:noFill/>
          <a:ln w="9525">
            <a:noFill/>
            <a:miter lim="800000"/>
            <a:headEnd/>
            <a:tailEnd/>
          </a:ln>
        </p:spPr>
        <p:txBody>
          <a:bodyPr>
            <a:prstTxWarp prst="textNoShape">
              <a:avLst/>
            </a:prstTxWarp>
            <a:spAutoFit/>
          </a:bodyPr>
          <a:lstStyle/>
          <a:p>
            <a:pPr>
              <a:buFont typeface="Times" pitchFamily="-72" charset="0"/>
              <a:buChar char="•"/>
            </a:pPr>
            <a:r>
              <a:rPr lang="en-US" sz="2600">
                <a:latin typeface="Calibri" pitchFamily="-72" charset="0"/>
              </a:rPr>
              <a:t>Interdisciplinary oriented. Demonstrates connections   between classes.</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The focus is on the process more so than the solution.</a:t>
            </a:r>
          </a:p>
          <a:p>
            <a:pPr>
              <a:buFont typeface="Times" pitchFamily="-72" charset="0"/>
              <a:buChar char="•"/>
            </a:pPr>
            <a:endParaRPr lang="en-US" sz="2600">
              <a:latin typeface="Calibri" pitchFamily="-72" charset="0"/>
            </a:endParaRPr>
          </a:p>
          <a:p>
            <a:pPr>
              <a:buFont typeface="Times" pitchFamily="-72" charset="0"/>
              <a:buChar char="•"/>
            </a:pPr>
            <a:r>
              <a:rPr lang="en-US" sz="2600">
                <a:latin typeface="Calibri" pitchFamily="-72" charset="0"/>
              </a:rPr>
              <a:t>Multiple outcomes instead of a single answer, or right or wrong.</a:t>
            </a:r>
          </a:p>
          <a:p>
            <a:pPr>
              <a:buClr>
                <a:schemeClr val="tx2"/>
              </a:buClr>
              <a:buSzPct val="95000"/>
              <a:buFont typeface="Arial" pitchFamily="-72" charset="0"/>
              <a:buChar char="•"/>
            </a:pPr>
            <a:endParaRPr lang="en-US" sz="2800">
              <a:ea typeface="Arial" pitchFamily="-72" charset="0"/>
              <a:cs typeface="Arial" pitchFamily="-72" charset="0"/>
            </a:endParaRPr>
          </a:p>
          <a:p>
            <a:pPr>
              <a:buFont typeface="Arial" pitchFamily="-72" charset="0"/>
              <a:buChar char="•"/>
            </a:pPr>
            <a:endParaRPr lang="en-US" sz="2800">
              <a:ea typeface="Arial" pitchFamily="-72" charset="0"/>
              <a:cs typeface="Arial" pitchFamily="-72"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5" name="Rectangle 2"/>
          <p:cNvSpPr>
            <a:spLocks noGrp="1" noChangeArrowheads="1"/>
          </p:cNvSpPr>
          <p:nvPr>
            <p:ph type="title"/>
          </p:nvPr>
        </p:nvSpPr>
        <p:spPr>
          <a:xfrm>
            <a:off x="457200" y="0"/>
            <a:ext cx="8229600" cy="1143000"/>
          </a:xfrm>
        </p:spPr>
        <p:txBody>
          <a:bodyPr/>
          <a:lstStyle/>
          <a:p>
            <a:r>
              <a:rPr lang="en-US" sz="3600" smtClean="0">
                <a:ea typeface="Arial" pitchFamily="-72" charset="0"/>
                <a:cs typeface="Arial" pitchFamily="-72" charset="0"/>
              </a:rPr>
              <a:t>How does PBL work?</a:t>
            </a:r>
            <a:endParaRPr lang="en-US" sz="3600" smtClean="0">
              <a:latin typeface="Arial" pitchFamily="-72" charset="0"/>
              <a:ea typeface="Arial" pitchFamily="-72" charset="0"/>
              <a:cs typeface="Arial" pitchFamily="-72" charset="0"/>
            </a:endParaRPr>
          </a:p>
        </p:txBody>
      </p:sp>
      <p:sp>
        <p:nvSpPr>
          <p:cNvPr id="47107" name="Rectangle 3"/>
          <p:cNvSpPr>
            <a:spLocks noGrp="1" noChangeArrowheads="1"/>
          </p:cNvSpPr>
          <p:nvPr>
            <p:ph type="body" idx="1"/>
          </p:nvPr>
        </p:nvSpPr>
        <p:spPr>
          <a:xfrm>
            <a:off x="990600" y="1295400"/>
            <a:ext cx="7620000" cy="4525963"/>
          </a:xfrm>
        </p:spPr>
        <p:txBody>
          <a:bodyPr>
            <a:normAutofit/>
          </a:bodyPr>
          <a:lstStyle/>
          <a:p>
            <a:pPr>
              <a:lnSpc>
                <a:spcPct val="80000"/>
              </a:lnSpc>
              <a:buClr>
                <a:schemeClr val="tx2"/>
              </a:buClr>
              <a:buSzPct val="85000"/>
            </a:pPr>
            <a:r>
              <a:rPr lang="en-US" sz="2800" smtClean="0">
                <a:ea typeface="Arial" pitchFamily="-72" charset="0"/>
                <a:cs typeface="Arial" pitchFamily="-72" charset="0"/>
              </a:rPr>
              <a:t>Students confront a messy or ill-structured  problem. </a:t>
            </a:r>
          </a:p>
          <a:p>
            <a:pPr>
              <a:lnSpc>
                <a:spcPct val="80000"/>
              </a:lnSpc>
              <a:buClr>
                <a:schemeClr val="tx2"/>
              </a:buClr>
              <a:buSzPct val="85000"/>
            </a:pPr>
            <a:r>
              <a:rPr lang="en-US" sz="2800" smtClean="0">
                <a:ea typeface="Arial" pitchFamily="-72" charset="0"/>
                <a:cs typeface="Arial" pitchFamily="-72" charset="0"/>
              </a:rPr>
              <a:t>In groups, students organize prior knowledge and attempt to identify the nature of the problem. </a:t>
            </a:r>
          </a:p>
          <a:p>
            <a:pPr>
              <a:lnSpc>
                <a:spcPct val="80000"/>
              </a:lnSpc>
              <a:buClr>
                <a:schemeClr val="tx2"/>
              </a:buClr>
              <a:buSzPct val="85000"/>
            </a:pPr>
            <a:r>
              <a:rPr lang="en-US" sz="2800" smtClean="0">
                <a:ea typeface="Arial" pitchFamily="-72" charset="0"/>
                <a:cs typeface="Arial" pitchFamily="-72" charset="0"/>
              </a:rPr>
              <a:t>Students pose questions about what they do not understand. </a:t>
            </a:r>
          </a:p>
          <a:p>
            <a:pPr>
              <a:lnSpc>
                <a:spcPct val="80000"/>
              </a:lnSpc>
              <a:buClr>
                <a:schemeClr val="tx2"/>
              </a:buClr>
              <a:buSzPct val="85000"/>
            </a:pPr>
            <a:r>
              <a:rPr lang="en-US" sz="2800" smtClean="0">
                <a:ea typeface="Arial" pitchFamily="-72" charset="0"/>
                <a:cs typeface="Arial" pitchFamily="-72" charset="0"/>
              </a:rPr>
              <a:t>Students design a plan to solve the problem and identify the resources they need. </a:t>
            </a:r>
          </a:p>
          <a:p>
            <a:pPr>
              <a:lnSpc>
                <a:spcPct val="80000"/>
              </a:lnSpc>
              <a:buClr>
                <a:schemeClr val="tx2"/>
              </a:buClr>
              <a:buSzPct val="85000"/>
            </a:pPr>
            <a:r>
              <a:rPr lang="en-US" sz="2800" smtClean="0">
                <a:ea typeface="Arial" pitchFamily="-72" charset="0"/>
                <a:cs typeface="Arial" pitchFamily="-72" charset="0"/>
              </a:rPr>
              <a:t>Students begin to gather information as they work to solve the problem.</a:t>
            </a:r>
            <a:r>
              <a:rPr lang="en-US" sz="3000" smtClean="0">
                <a:latin typeface="Arial" pitchFamily="-72" charset="0"/>
                <a:ea typeface="Arial" pitchFamily="-72" charset="0"/>
                <a:cs typeface="Arial" pitchFamily="-72" charset="0"/>
              </a:rPr>
              <a:t> </a:t>
            </a:r>
          </a:p>
        </p:txBody>
      </p:sp>
    </p:spTree>
  </p:cSld>
  <p:clrMapOvr>
    <a:masterClrMapping/>
  </p:clrMapOvr>
  <p:transition>
    <p:rand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2033" name="Picture 0" descr="PBL_process.jpg"/>
          <p:cNvPicPr>
            <a:picLocks noChangeAspect="1" noChangeArrowheads="1"/>
          </p:cNvPicPr>
          <p:nvPr/>
        </p:nvPicPr>
        <p:blipFill>
          <a:blip r:embed="rId3"/>
          <a:srcRect/>
          <a:stretch>
            <a:fillRect/>
          </a:stretch>
        </p:blipFill>
        <p:spPr bwMode="auto">
          <a:xfrm>
            <a:off x="914400" y="0"/>
            <a:ext cx="75438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1" name="Rectangle 2"/>
          <p:cNvSpPr>
            <a:spLocks noGrp="1" noChangeArrowheads="1"/>
          </p:cNvSpPr>
          <p:nvPr>
            <p:ph type="title"/>
          </p:nvPr>
        </p:nvSpPr>
        <p:spPr>
          <a:xfrm>
            <a:off x="0" y="2286000"/>
            <a:ext cx="9144000" cy="1143000"/>
          </a:xfrm>
        </p:spPr>
        <p:txBody>
          <a:bodyPr/>
          <a:lstStyle/>
          <a:p>
            <a:r>
              <a:rPr lang="en-US" sz="3200" smtClean="0">
                <a:latin typeface="Arial" pitchFamily="-72" charset="0"/>
                <a:ea typeface="Arial" pitchFamily="-72" charset="0"/>
                <a:cs typeface="Arial" pitchFamily="-72" charset="0"/>
              </a:rPr>
              <a:t>PBL addresses student needs by taking learning theory into account with PBL and answers the student question: </a:t>
            </a:r>
            <a:br>
              <a:rPr lang="en-US" sz="3200" smtClean="0">
                <a:latin typeface="Arial" pitchFamily="-72" charset="0"/>
                <a:ea typeface="Arial" pitchFamily="-72" charset="0"/>
                <a:cs typeface="Arial" pitchFamily="-72" charset="0"/>
              </a:rPr>
            </a:br>
            <a:r>
              <a:rPr lang="en-US" sz="3200" smtClean="0">
                <a:latin typeface="Arial" pitchFamily="-72" charset="0"/>
                <a:ea typeface="Arial" pitchFamily="-72" charset="0"/>
                <a:cs typeface="Arial" pitchFamily="-72" charset="0"/>
              </a:rPr>
              <a:t/>
            </a:r>
            <a:br>
              <a:rPr lang="en-US" sz="3200" smtClean="0">
                <a:latin typeface="Arial" pitchFamily="-72" charset="0"/>
                <a:ea typeface="Arial" pitchFamily="-72" charset="0"/>
                <a:cs typeface="Arial" pitchFamily="-72" charset="0"/>
              </a:rPr>
            </a:br>
            <a:r>
              <a:rPr lang="en-US" sz="2400" smtClean="0">
                <a:latin typeface="Arial" pitchFamily="-72" charset="0"/>
                <a:ea typeface="Arial" pitchFamily="-72" charset="0"/>
                <a:cs typeface="Arial" pitchFamily="-72" charset="0"/>
              </a:rPr>
              <a:t>Who cares? Why do we need to know this?</a:t>
            </a:r>
            <a:br>
              <a:rPr lang="en-US" sz="2400" smtClean="0">
                <a:latin typeface="Arial" pitchFamily="-72" charset="0"/>
                <a:ea typeface="Arial" pitchFamily="-72" charset="0"/>
                <a:cs typeface="Arial" pitchFamily="-72" charset="0"/>
              </a:rPr>
            </a:br>
            <a:endParaRPr lang="en-US" sz="2400" smtClean="0">
              <a:latin typeface="Arial" pitchFamily="-72" charset="0"/>
              <a:ea typeface="Arial" pitchFamily="-72" charset="0"/>
              <a:cs typeface="Arial" pitchFamily="-72" charset="0"/>
            </a:endParaRPr>
          </a:p>
        </p:txBody>
      </p:sp>
    </p:spTree>
  </p:cSld>
  <p:clrMapOvr>
    <a:masterClrMapping/>
  </p:clrMapOvr>
  <p:transition>
    <p:random/>
  </p:transition>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29" name="Rectangle 3"/>
          <p:cNvSpPr>
            <a:spLocks noGrp="1" noChangeArrowheads="1"/>
          </p:cNvSpPr>
          <p:nvPr>
            <p:ph type="body" idx="1"/>
          </p:nvPr>
        </p:nvSpPr>
        <p:spPr>
          <a:xfrm>
            <a:off x="533400" y="646113"/>
            <a:ext cx="8153400" cy="4535487"/>
          </a:xfrm>
        </p:spPr>
        <p:txBody>
          <a:bodyPr/>
          <a:lstStyle/>
          <a:p>
            <a:pPr>
              <a:lnSpc>
                <a:spcPct val="90000"/>
              </a:lnSpc>
              <a:buSzPct val="85000"/>
            </a:pPr>
            <a:r>
              <a:rPr lang="en-US" sz="2800" smtClean="0"/>
              <a:t>Students take on an active role in their educational experiences. </a:t>
            </a:r>
          </a:p>
          <a:p>
            <a:pPr>
              <a:lnSpc>
                <a:spcPct val="90000"/>
              </a:lnSpc>
              <a:buSzPct val="85000"/>
            </a:pPr>
            <a:r>
              <a:rPr lang="en-US" sz="2800" smtClean="0"/>
              <a:t>Students are actively involved in the learning process, and they learn in the context in which knowledge is to be used. </a:t>
            </a:r>
          </a:p>
          <a:p>
            <a:pPr>
              <a:lnSpc>
                <a:spcPct val="90000"/>
              </a:lnSpc>
              <a:buSzPct val="85000"/>
            </a:pPr>
            <a:r>
              <a:rPr lang="en-US" sz="2800" smtClean="0"/>
              <a:t>Students are empowered with the responsibility of managing a largely self-directed learning process so that they are better equipped to take on the responsibilities of mature professional life.</a:t>
            </a:r>
          </a:p>
          <a:p>
            <a:pPr>
              <a:lnSpc>
                <a:spcPct val="90000"/>
              </a:lnSpc>
              <a:buSzPct val="85000"/>
            </a:pPr>
            <a:r>
              <a:rPr lang="en-US" sz="2800" smtClean="0"/>
              <a:t>Students are encouraged to develop the skill of transferring knowledge into new domains, a skill that students can carry with them throughout their lifetimes. </a:t>
            </a:r>
          </a:p>
        </p:txBody>
      </p:sp>
    </p:spTree>
  </p:cSld>
  <p:clrMapOvr>
    <a:masterClrMapping/>
  </p:clrMapOvr>
  <p:transition>
    <p:random/>
  </p:transition>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7" name="Rectangle 2"/>
          <p:cNvSpPr>
            <a:spLocks noGrp="1" noChangeArrowheads="1"/>
          </p:cNvSpPr>
          <p:nvPr>
            <p:ph type="title"/>
          </p:nvPr>
        </p:nvSpPr>
        <p:spPr/>
        <p:txBody>
          <a:bodyPr/>
          <a:lstStyle/>
          <a:p>
            <a:r>
              <a:rPr lang="en-US" sz="4000" smtClean="0">
                <a:latin typeface="Arial" pitchFamily="-72" charset="0"/>
                <a:ea typeface="Arial" pitchFamily="-72" charset="0"/>
                <a:cs typeface="Arial" pitchFamily="-72" charset="0"/>
              </a:rPr>
              <a:t>Teacher as coach…</a:t>
            </a:r>
          </a:p>
        </p:txBody>
      </p:sp>
      <p:sp>
        <p:nvSpPr>
          <p:cNvPr id="62467" name="Rectangle 3"/>
          <p:cNvSpPr>
            <a:spLocks noGrp="1" noChangeArrowheads="1"/>
          </p:cNvSpPr>
          <p:nvPr>
            <p:ph type="body" idx="1"/>
          </p:nvPr>
        </p:nvSpPr>
        <p:spPr/>
        <p:txBody>
          <a:bodyPr rtlCol="0">
            <a:normAutofit lnSpcReduction="10000"/>
          </a:bodyPr>
          <a:lstStyle/>
          <a:p>
            <a:pPr fontAlgn="auto">
              <a:spcAft>
                <a:spcPts val="0"/>
              </a:spcAft>
              <a:buFont typeface="Arial" pitchFamily="34" charset="0"/>
              <a:buChar char="•"/>
              <a:defRPr/>
            </a:pPr>
            <a:r>
              <a:rPr lang="en-US" altLang="en-US" dirty="0" smtClean="0">
                <a:latin typeface="Arial" pitchFamily="34" charset="0"/>
                <a:ea typeface="+mn-ea"/>
                <a:cs typeface="Arial" pitchFamily="34" charset="0"/>
              </a:rPr>
              <a:t>Models/coaches/fades in support:</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Asking about thinking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Monitoring learning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Probing/ challenging students' thinking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Keeping students involved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Monitoring/ adjusting levels of challenge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Managing group dynamics </a:t>
            </a:r>
          </a:p>
          <a:p>
            <a:pPr fontAlgn="auto">
              <a:spcAft>
                <a:spcPts val="0"/>
              </a:spcAft>
              <a:buClr>
                <a:schemeClr val="tx2"/>
              </a:buClr>
              <a:buSzPct val="85000"/>
              <a:buFont typeface="Arial" pitchFamily="34" charset="0"/>
              <a:buChar char="•"/>
              <a:defRPr/>
            </a:pPr>
            <a:r>
              <a:rPr lang="en-US" altLang="en-US" dirty="0" smtClean="0">
                <a:latin typeface="Arial" pitchFamily="34" charset="0"/>
                <a:ea typeface="+mn-ea"/>
                <a:cs typeface="Arial" pitchFamily="34" charset="0"/>
              </a:rPr>
              <a:t>Keeping process moving </a:t>
            </a:r>
          </a:p>
        </p:txBody>
      </p:sp>
    </p:spTree>
  </p:cSld>
  <p:clrMapOvr>
    <a:masterClrMapping/>
  </p:clrMapOvr>
  <p:transition>
    <p:rand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5" name="Rectangle 4"/>
          <p:cNvSpPr>
            <a:spLocks noChangeArrowheads="1"/>
          </p:cNvSpPr>
          <p:nvPr/>
        </p:nvSpPr>
        <p:spPr bwMode="auto">
          <a:xfrm>
            <a:off x="762000" y="1371600"/>
            <a:ext cx="7772400" cy="2282825"/>
          </a:xfrm>
          <a:prstGeom prst="rect">
            <a:avLst/>
          </a:prstGeom>
          <a:noFill/>
          <a:ln w="9525">
            <a:noFill/>
            <a:miter lim="800000"/>
            <a:headEnd/>
            <a:tailEnd/>
          </a:ln>
        </p:spPr>
        <p:txBody>
          <a:bodyPr>
            <a:prstTxWarp prst="textNoShape">
              <a:avLst/>
            </a:prstTxWarp>
            <a:spAutoFit/>
          </a:bodyPr>
          <a:lstStyle/>
          <a:p>
            <a:pPr algn="ctr">
              <a:lnSpc>
                <a:spcPct val="90000"/>
              </a:lnSpc>
            </a:pPr>
            <a:r>
              <a:rPr lang="en-US" sz="3200">
                <a:latin typeface="Calibri" pitchFamily="-72" charset="0"/>
              </a:rPr>
              <a:t>Problem based learning provides opportunities for students to</a:t>
            </a:r>
          </a:p>
          <a:p>
            <a:pPr algn="ctr">
              <a:lnSpc>
                <a:spcPct val="90000"/>
              </a:lnSpc>
            </a:pPr>
            <a:r>
              <a:rPr lang="en-US" sz="3200">
                <a:latin typeface="Calibri" pitchFamily="-72" charset="0"/>
              </a:rPr>
              <a:t>examine and try out what they know</a:t>
            </a:r>
          </a:p>
          <a:p>
            <a:pPr algn="ctr">
              <a:lnSpc>
                <a:spcPct val="90000"/>
              </a:lnSpc>
            </a:pPr>
            <a:endParaRPr lang="en-US" sz="3200">
              <a:latin typeface="Calibri" pitchFamily="-72" charset="0"/>
            </a:endParaRPr>
          </a:p>
          <a:p>
            <a:pPr algn="ctr">
              <a:lnSpc>
                <a:spcPct val="90000"/>
              </a:lnSpc>
            </a:pPr>
            <a:r>
              <a:rPr lang="en-US" sz="3200">
                <a:latin typeface="Calibri" pitchFamily="-72" charset="0"/>
              </a:rPr>
              <a:t> </a:t>
            </a:r>
          </a:p>
        </p:txBody>
      </p:sp>
      <p:sp>
        <p:nvSpPr>
          <p:cNvPr id="180226" name="Rectangle 1"/>
          <p:cNvSpPr>
            <a:spLocks noChangeArrowheads="1"/>
          </p:cNvSpPr>
          <p:nvPr/>
        </p:nvSpPr>
        <p:spPr bwMode="auto">
          <a:xfrm>
            <a:off x="914400" y="3505200"/>
            <a:ext cx="7391400" cy="530225"/>
          </a:xfrm>
          <a:prstGeom prst="rect">
            <a:avLst/>
          </a:prstGeom>
          <a:noFill/>
          <a:ln w="9525">
            <a:noFill/>
            <a:miter lim="800000"/>
            <a:headEnd/>
            <a:tailEnd/>
          </a:ln>
        </p:spPr>
        <p:txBody>
          <a:bodyPr>
            <a:prstTxWarp prst="textNoShape">
              <a:avLst/>
            </a:prstTxWarp>
            <a:spAutoFit/>
          </a:bodyPr>
          <a:lstStyle/>
          <a:p>
            <a:pPr algn="ctr">
              <a:lnSpc>
                <a:spcPct val="90000"/>
              </a:lnSpc>
            </a:pPr>
            <a:r>
              <a:rPr lang="en-US" sz="3200">
                <a:latin typeface="Calibri" pitchFamily="-72" charset="0"/>
              </a:rPr>
              <a:t>Students discover what they need to learn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0705" name="Text Box 3"/>
          <p:cNvSpPr txBox="1">
            <a:spLocks noChangeArrowheads="1"/>
          </p:cNvSpPr>
          <p:nvPr/>
        </p:nvSpPr>
        <p:spPr bwMode="auto">
          <a:xfrm>
            <a:off x="228600" y="2438400"/>
            <a:ext cx="8534400" cy="641350"/>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600">
                <a:latin typeface="Times New Roman" pitchFamily="-72" charset="0"/>
              </a:rPr>
              <a:t>Paper or Plastic</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57200" y="4343400"/>
            <a:ext cx="8382000" cy="5794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rPr>
              <a:t>http://www.youtube.com/watch?v=alSQpinagp0</a:t>
            </a:r>
          </a:p>
        </p:txBody>
      </p:sp>
      <p:sp>
        <p:nvSpPr>
          <p:cNvPr id="30722" name="TextBox 2"/>
          <p:cNvSpPr txBox="1">
            <a:spLocks noChangeArrowheads="1"/>
          </p:cNvSpPr>
          <p:nvPr/>
        </p:nvSpPr>
        <p:spPr bwMode="auto">
          <a:xfrm>
            <a:off x="381000" y="2438400"/>
            <a:ext cx="8229600" cy="1800225"/>
          </a:xfrm>
          <a:prstGeom prst="rect">
            <a:avLst/>
          </a:prstGeom>
          <a:noFill/>
          <a:ln w="9525">
            <a:noFill/>
            <a:miter lim="800000"/>
            <a:headEnd/>
            <a:tailEnd/>
          </a:ln>
        </p:spPr>
        <p:txBody>
          <a:bodyPr>
            <a:prstTxWarp prst="textNoShape">
              <a:avLst/>
            </a:prstTxWarp>
            <a:spAutoFit/>
          </a:bodyPr>
          <a:lstStyle/>
          <a:p>
            <a:pPr algn="ctr"/>
            <a:r>
              <a:rPr lang="en-US" sz="4000" b="1">
                <a:latin typeface="Calibri" pitchFamily="-72" charset="0"/>
              </a:rPr>
              <a:t>Always Think Outside the Box</a:t>
            </a:r>
            <a:endParaRPr lang="en-US" sz="3600">
              <a:latin typeface="Calibri" pitchFamily="-72" charset="0"/>
            </a:endParaRPr>
          </a:p>
          <a:p>
            <a:pPr algn="ctr"/>
            <a:endParaRPr lang="en-US" sz="3600">
              <a:latin typeface="Calibri" pitchFamily="-72" charset="0"/>
            </a:endParaRPr>
          </a:p>
          <a:p>
            <a:pPr algn="ctr"/>
            <a:r>
              <a:rPr lang="en-US" sz="3600">
                <a:latin typeface="Calibri" pitchFamily="-72" charset="0"/>
                <a:hlinkClick r:id="rId3"/>
              </a:rPr>
              <a:t>FedEx</a:t>
            </a:r>
            <a:r>
              <a:rPr lang="en-US" sz="3200">
                <a:latin typeface="Calibri" pitchFamily="-72" charset="0"/>
                <a:hlinkClick r:id="rId3"/>
              </a:rPr>
              <a:t> </a:t>
            </a: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2753" name="Rectangle 1"/>
          <p:cNvSpPr>
            <a:spLocks noChangeArrowheads="1"/>
          </p:cNvSpPr>
          <p:nvPr/>
        </p:nvSpPr>
        <p:spPr bwMode="auto">
          <a:xfrm>
            <a:off x="381000" y="685800"/>
            <a:ext cx="8458200" cy="4478338"/>
          </a:xfrm>
          <a:prstGeom prst="rect">
            <a:avLst/>
          </a:prstGeom>
          <a:noFill/>
          <a:ln w="9525">
            <a:noFill/>
            <a:miter lim="800000"/>
            <a:headEnd/>
            <a:tailEnd/>
          </a:ln>
        </p:spPr>
        <p:txBody>
          <a:bodyPr>
            <a:prstTxWarp prst="textNoShape">
              <a:avLst/>
            </a:prstTxWarp>
            <a:spAutoFit/>
          </a:bodyPr>
          <a:lstStyle/>
          <a:p>
            <a:r>
              <a:rPr lang="en-US" sz="3200">
                <a:latin typeface="Calibri" pitchFamily="-72" charset="0"/>
              </a:rPr>
              <a:t> </a:t>
            </a:r>
          </a:p>
          <a:p>
            <a:pPr algn="ctr"/>
            <a:r>
              <a:rPr lang="en-US" sz="3200">
                <a:latin typeface="Calibri" pitchFamily="-72" charset="0"/>
              </a:rPr>
              <a:t>An educational company has asked for your help to create an activity with the following materials. 20 pieces of paper, 4 paper clips, 10 inches of tape and a tennis ball. The activity must teach collaboration/team building skills as well as math and science.  Work in groups of 3 to 5. You have 20 minutes to complete and present </a:t>
            </a:r>
          </a:p>
          <a:p>
            <a:pPr algn="ctr"/>
            <a:r>
              <a:rPr lang="en-US" sz="3200">
                <a:latin typeface="Calibri" pitchFamily="-72" charset="0"/>
              </a:rPr>
              <a:t>your group results. </a:t>
            </a: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01" name="Rectangle 1"/>
          <p:cNvSpPr>
            <a:spLocks noChangeArrowheads="1"/>
          </p:cNvSpPr>
          <p:nvPr/>
        </p:nvSpPr>
        <p:spPr bwMode="auto">
          <a:xfrm>
            <a:off x="0" y="533400"/>
            <a:ext cx="9144000" cy="4845050"/>
          </a:xfrm>
          <a:prstGeom prst="rect">
            <a:avLst/>
          </a:prstGeom>
          <a:noFill/>
          <a:ln w="9525">
            <a:noFill/>
            <a:miter lim="800000"/>
            <a:headEnd/>
            <a:tailEnd/>
          </a:ln>
        </p:spPr>
        <p:txBody>
          <a:bodyPr>
            <a:prstTxWarp prst="textNoShape">
              <a:avLst/>
            </a:prstTxWarp>
            <a:spAutoFit/>
          </a:bodyPr>
          <a:lstStyle/>
          <a:p>
            <a:r>
              <a:rPr lang="en-US" sz="2800">
                <a:latin typeface="Calibri" pitchFamily="-72" charset="0"/>
              </a:rPr>
              <a:t> </a:t>
            </a:r>
          </a:p>
          <a:p>
            <a:endParaRPr lang="en-US" sz="2800">
              <a:latin typeface="Calibri" pitchFamily="-72" charset="0"/>
            </a:endParaRPr>
          </a:p>
          <a:p>
            <a:pPr algn="ctr"/>
            <a:r>
              <a:rPr lang="en-US" sz="3200">
                <a:latin typeface="Calibri" pitchFamily="-72" charset="0"/>
              </a:rPr>
              <a:t>You have been given 20 pieces of paper, 4 paper clips and 10 inches of tape. Your group is to build the highest paper tower possible that will support a ball for 10 seconds when placed on top.  The structure is to be free standing and cannot touch any other object that would aid in support. The tape is also not to be used to attach the tower to any other object.  You have 15 minutes to complete. </a:t>
            </a: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3"/>
          <p:cNvSpPr>
            <a:spLocks noGrp="1" noChangeArrowheads="1"/>
          </p:cNvSpPr>
          <p:nvPr>
            <p:ph type="body" idx="1"/>
          </p:nvPr>
        </p:nvSpPr>
        <p:spPr>
          <a:xfrm>
            <a:off x="609600" y="1676400"/>
            <a:ext cx="7848600" cy="4535488"/>
          </a:xfrm>
        </p:spPr>
        <p:txBody>
          <a:bodyPr>
            <a:normAutofit/>
          </a:bodyPr>
          <a:lstStyle/>
          <a:p>
            <a:pPr marL="0" indent="0">
              <a:lnSpc>
                <a:spcPct val="90000"/>
              </a:lnSpc>
              <a:buFont typeface="Wingdings" pitchFamily="-72" charset="2"/>
              <a:buNone/>
            </a:pPr>
            <a:r>
              <a:rPr lang="en-US" sz="3000" smtClean="0"/>
              <a:t>In your group, review the examples of PBL scenarios on your handout.  Create your own open-ended scenario that can be used with your students.</a:t>
            </a:r>
          </a:p>
          <a:p>
            <a:pPr marL="0" indent="0">
              <a:lnSpc>
                <a:spcPct val="90000"/>
              </a:lnSpc>
              <a:buFont typeface="Wingdings" pitchFamily="-72" charset="2"/>
              <a:buNone/>
            </a:pPr>
            <a:endParaRPr lang="en-US" sz="3000" smtClean="0"/>
          </a:p>
          <a:p>
            <a:pPr marL="0" indent="0">
              <a:lnSpc>
                <a:spcPct val="90000"/>
              </a:lnSpc>
              <a:buFont typeface="Times" pitchFamily="-72" charset="0"/>
              <a:buChar char="•"/>
            </a:pPr>
            <a:r>
              <a:rPr lang="en-US" sz="3000" smtClean="0">
                <a:ea typeface="Times New Roman" pitchFamily="-72" charset="0"/>
                <a:cs typeface="Times New Roman" pitchFamily="-72" charset="0"/>
              </a:rPr>
              <a:t>   No more than 5 sentences</a:t>
            </a:r>
          </a:p>
          <a:p>
            <a:pPr marL="0" indent="0">
              <a:lnSpc>
                <a:spcPct val="90000"/>
              </a:lnSpc>
              <a:buFont typeface="Times" pitchFamily="-72" charset="0"/>
              <a:buChar char="•"/>
            </a:pPr>
            <a:r>
              <a:rPr lang="en-US" sz="3000" smtClean="0">
                <a:ea typeface="Times New Roman" pitchFamily="-72" charset="0"/>
                <a:cs typeface="Times New Roman" pitchFamily="-72" charset="0"/>
              </a:rPr>
              <a:t>   No more than 15 minutes</a:t>
            </a:r>
            <a:endParaRPr lang="en-US" sz="2800" smtClean="0">
              <a:ea typeface="Times New Roman" pitchFamily="-72" charset="0"/>
              <a:cs typeface="Times New Roman" pitchFamily="-72" charset="0"/>
            </a:endParaRPr>
          </a:p>
          <a:p>
            <a:pPr marL="0" indent="0" algn="ctr">
              <a:lnSpc>
                <a:spcPct val="90000"/>
              </a:lnSpc>
              <a:buFont typeface="Wingdings" pitchFamily="-72" charset="2"/>
              <a:buNone/>
            </a:pPr>
            <a:endParaRPr lang="en-US" sz="2800" smtClean="0">
              <a:ea typeface="Times New Roman" pitchFamily="-72" charset="0"/>
              <a:cs typeface="Times New Roman" pitchFamily="-72" charset="0"/>
            </a:endParaRPr>
          </a:p>
          <a:p>
            <a:pPr marL="0" indent="0" algn="ctr">
              <a:lnSpc>
                <a:spcPct val="90000"/>
              </a:lnSpc>
              <a:buFont typeface="Wingdings" pitchFamily="-72" charset="2"/>
              <a:buNone/>
            </a:pPr>
            <a:r>
              <a:rPr lang="en-US" sz="2800" smtClean="0"/>
              <a:t> </a:t>
            </a:r>
            <a:br>
              <a:rPr lang="en-US" sz="2800" smtClean="0"/>
            </a:br>
            <a:endParaRPr lang="en-US" sz="2800" smtClean="0">
              <a:ea typeface="Times New Roman" pitchFamily="-72" charset="0"/>
              <a:cs typeface="Times New Roman" pitchFamily="-72" charset="0"/>
            </a:endParaRPr>
          </a:p>
          <a:p>
            <a:pPr marL="0" indent="0" algn="ctr">
              <a:lnSpc>
                <a:spcPct val="90000"/>
              </a:lnSpc>
              <a:buFont typeface="Wingdings" pitchFamily="-72" charset="2"/>
              <a:buNone/>
            </a:pPr>
            <a:r>
              <a:rPr lang="en-US" sz="2800" i="1" smtClean="0">
                <a:ea typeface="Times New Roman" pitchFamily="-72" charset="0"/>
                <a:cs typeface="Times New Roman" pitchFamily="-72" charset="0"/>
              </a:rPr>
              <a:t> </a:t>
            </a:r>
            <a:r>
              <a:rPr lang="en-US" sz="2800" smtClean="0"/>
              <a:t> </a:t>
            </a:r>
          </a:p>
        </p:txBody>
      </p:sp>
      <p:sp>
        <p:nvSpPr>
          <p:cNvPr id="48131" name="Rectangle 2"/>
          <p:cNvSpPr>
            <a:spLocks noGrp="1" noChangeArrowheads="1"/>
          </p:cNvSpPr>
          <p:nvPr>
            <p:ph type="title"/>
          </p:nvPr>
        </p:nvSpPr>
        <p:spPr>
          <a:xfrm>
            <a:off x="152400" y="533400"/>
            <a:ext cx="8991600" cy="617538"/>
          </a:xfrm>
        </p:spPr>
        <p:txBody>
          <a:bodyPr>
            <a:normAutofit/>
          </a:bodyPr>
          <a:lstStyle/>
          <a:p>
            <a:r>
              <a:rPr lang="en-US" sz="4000" smtClean="0">
                <a:ea typeface="Times New Roman" pitchFamily="-72" charset="0"/>
                <a:cs typeface="Times New Roman" pitchFamily="-72" charset="0"/>
              </a:rPr>
              <a:t>PBL Scenario Challenge</a:t>
            </a:r>
            <a:r>
              <a:rPr lang="en-US" sz="4000" smtClean="0"/>
              <a:t> </a:t>
            </a:r>
          </a:p>
        </p:txBody>
      </p:sp>
    </p:spTree>
  </p:cSld>
  <p:clrMapOvr>
    <a:masterClrMapping/>
  </p:clrMapOvr>
  <p:transition>
    <p:random/>
  </p:transition>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8897" name="TextBox 1"/>
          <p:cNvSpPr txBox="1">
            <a:spLocks noChangeArrowheads="1"/>
          </p:cNvSpPr>
          <p:nvPr/>
        </p:nvSpPr>
        <p:spPr bwMode="auto">
          <a:xfrm>
            <a:off x="0" y="2209800"/>
            <a:ext cx="9144000" cy="1860550"/>
          </a:xfrm>
          <a:prstGeom prst="rect">
            <a:avLst/>
          </a:prstGeom>
          <a:noFill/>
          <a:ln w="9525">
            <a:noFill/>
            <a:miter lim="800000"/>
            <a:headEnd/>
            <a:tailEnd/>
          </a:ln>
        </p:spPr>
        <p:txBody>
          <a:bodyPr>
            <a:prstTxWarp prst="textNoShape">
              <a:avLst/>
            </a:prstTxWarp>
            <a:spAutoFit/>
          </a:bodyPr>
          <a:lstStyle/>
          <a:p>
            <a:pPr algn="ctr"/>
            <a:r>
              <a:rPr lang="en-US" sz="4000" b="1">
                <a:latin typeface="Calibri" pitchFamily="-72" charset="0"/>
              </a:rPr>
              <a:t>Examples of  Scenarios</a:t>
            </a:r>
          </a:p>
          <a:p>
            <a:pPr algn="ctr"/>
            <a:endParaRPr lang="en-US" sz="3600">
              <a:latin typeface="Calibri" pitchFamily="-72" charset="0"/>
            </a:endParaRPr>
          </a:p>
          <a:p>
            <a:pPr algn="ctr"/>
            <a:r>
              <a:rPr lang="en-US" sz="4000">
                <a:latin typeface="Calibri" pitchFamily="-72" charset="0"/>
              </a:rPr>
              <a:t>http://pbl4teachers.wikispaces.com</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2209800"/>
            <a:ext cx="9144000" cy="1143000"/>
          </a:xfrm>
        </p:spPr>
        <p:txBody>
          <a:bodyPr rtlCol="0">
            <a:normAutofit fontScale="90000"/>
          </a:bodyPr>
          <a:lstStyle/>
          <a:p>
            <a:pPr fontAlgn="auto">
              <a:spcAft>
                <a:spcPts val="0"/>
              </a:spcAft>
              <a:defRPr/>
            </a:pPr>
            <a:r>
              <a:rPr lang="en-US" b="1" dirty="0" smtClean="0">
                <a:solidFill>
                  <a:schemeClr val="tx1">
                    <a:lumMod val="50000"/>
                  </a:schemeClr>
                </a:solidFill>
                <a:ea typeface="+mj-ea"/>
                <a:cs typeface="+mj-cs"/>
              </a:rPr>
              <a:t>Articles on PBL</a:t>
            </a:r>
            <a:r>
              <a:rPr lang="en-US" dirty="0" smtClean="0">
                <a:solidFill>
                  <a:schemeClr val="tx1">
                    <a:lumMod val="50000"/>
                  </a:schemeClr>
                </a:solidFill>
                <a:ea typeface="+mj-ea"/>
                <a:cs typeface="+mj-cs"/>
              </a:rPr>
              <a:t/>
            </a:r>
            <a:br>
              <a:rPr lang="en-US" dirty="0" smtClean="0">
                <a:solidFill>
                  <a:schemeClr val="tx1">
                    <a:lumMod val="50000"/>
                  </a:schemeClr>
                </a:solidFill>
                <a:ea typeface="+mj-ea"/>
                <a:cs typeface="+mj-cs"/>
              </a:rPr>
            </a:br>
            <a:r>
              <a:rPr lang="en-US" dirty="0" smtClean="0">
                <a:solidFill>
                  <a:schemeClr val="tx1">
                    <a:lumMod val="50000"/>
                  </a:schemeClr>
                </a:solidFill>
                <a:ea typeface="+mj-ea"/>
                <a:cs typeface="+mj-cs"/>
              </a:rPr>
              <a:t/>
            </a:r>
            <a:br>
              <a:rPr lang="en-US" dirty="0" smtClean="0">
                <a:solidFill>
                  <a:schemeClr val="tx1">
                    <a:lumMod val="50000"/>
                  </a:schemeClr>
                </a:solidFill>
                <a:ea typeface="+mj-ea"/>
                <a:cs typeface="+mj-cs"/>
              </a:rPr>
            </a:br>
            <a:r>
              <a:rPr lang="en-US" sz="3600" dirty="0" smtClean="0">
                <a:solidFill>
                  <a:schemeClr val="tx1">
                    <a:lumMod val="50000"/>
                  </a:schemeClr>
                </a:solidFill>
                <a:ea typeface="+mj-ea"/>
                <a:cs typeface="+mj-cs"/>
              </a:rPr>
              <a:t>http://pbl4teachers.wikispaces.com/PBL+Articles</a:t>
            </a:r>
            <a:endParaRPr lang="en-US" dirty="0" smtClean="0">
              <a:solidFill>
                <a:schemeClr val="tx1">
                  <a:lumMod val="50000"/>
                </a:schemeClr>
              </a:solidFill>
              <a:ea typeface="+mj-ea"/>
              <a:cs typeface="+mj-cs"/>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3" name="Rectangle 4"/>
          <p:cNvSpPr>
            <a:spLocks noChangeArrowheads="1"/>
          </p:cNvSpPr>
          <p:nvPr/>
        </p:nvSpPr>
        <p:spPr bwMode="auto">
          <a:xfrm>
            <a:off x="609600" y="1371600"/>
            <a:ext cx="8077200" cy="447833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rPr>
              <a:t>Students learn and practice team building and social skills by working in cooperative teams and sometimes with people in the community</a:t>
            </a:r>
          </a:p>
          <a:p>
            <a:pPr algn="ctr"/>
            <a:endParaRPr lang="en-US" sz="3200">
              <a:latin typeface="Calibri" pitchFamily="-72" charset="0"/>
            </a:endParaRPr>
          </a:p>
          <a:p>
            <a:pPr algn="ctr"/>
            <a:endParaRPr lang="en-US" sz="3200">
              <a:latin typeface="Calibri" pitchFamily="-72" charset="0"/>
            </a:endParaRPr>
          </a:p>
          <a:p>
            <a:pPr algn="ctr"/>
            <a:endParaRPr lang="en-US" sz="3200">
              <a:latin typeface="Calibri" pitchFamily="-72" charset="0"/>
            </a:endParaRPr>
          </a:p>
          <a:p>
            <a:pPr algn="ctr"/>
            <a:endParaRPr lang="en-US" sz="3200">
              <a:latin typeface="Calibri" pitchFamily="-72" charset="0"/>
            </a:endParaRPr>
          </a:p>
          <a:p>
            <a:pPr algn="ctr"/>
            <a:endParaRPr lang="en-US" sz="3200">
              <a:latin typeface="Calibri" pitchFamily="-72" charset="0"/>
            </a:endParaRPr>
          </a:p>
          <a:p>
            <a:pPr algn="ctr"/>
            <a:r>
              <a:rPr lang="en-US" sz="3200">
                <a:latin typeface="Calibri" pitchFamily="-72" charset="0"/>
              </a:rPr>
              <a:t> </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41" name="Rectangle 1"/>
          <p:cNvSpPr>
            <a:spLocks noChangeArrowheads="1"/>
          </p:cNvSpPr>
          <p:nvPr/>
        </p:nvSpPr>
        <p:spPr bwMode="auto">
          <a:xfrm>
            <a:off x="381000" y="914400"/>
            <a:ext cx="8229600" cy="2528888"/>
          </a:xfrm>
          <a:prstGeom prst="rect">
            <a:avLst/>
          </a:prstGeom>
          <a:noFill/>
          <a:ln w="9525">
            <a:noFill/>
            <a:miter lim="800000"/>
            <a:headEnd/>
            <a:tailEnd/>
          </a:ln>
        </p:spPr>
        <p:txBody>
          <a:bodyPr>
            <a:prstTxWarp prst="textNoShape">
              <a:avLst/>
            </a:prstTxWarp>
            <a:spAutoFit/>
          </a:bodyPr>
          <a:lstStyle/>
          <a:p>
            <a:pPr algn="ctr"/>
            <a:r>
              <a:rPr lang="en-US" sz="3200">
                <a:latin typeface="Calibri" pitchFamily="-72" charset="0"/>
              </a:rPr>
              <a:t>Gives students practice in a variety of skills that they will be able to use in future careers or during their adult lives such as responsibility, leadership, and problem solving. </a:t>
            </a:r>
          </a:p>
          <a:p>
            <a:pPr algn="ctr"/>
            <a:endParaRPr lang="en-US" sz="3200">
              <a:latin typeface="Calibri" pitchFamily="-72"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rtlCol="0">
            <a:normAutofit fontScale="90000"/>
          </a:bodyPr>
          <a:lstStyle/>
          <a:p>
            <a:pPr fontAlgn="auto">
              <a:spcAft>
                <a:spcPts val="0"/>
              </a:spcAft>
              <a:defRPr/>
            </a:pPr>
            <a:r>
              <a:rPr lang="en-US" dirty="0" smtClean="0">
                <a:solidFill>
                  <a:schemeClr val="tx1">
                    <a:lumMod val="50000"/>
                  </a:schemeClr>
                </a:solidFill>
                <a:latin typeface="Times New Roman" pitchFamily="18" charset="0"/>
                <a:ea typeface="+mj-ea"/>
                <a:cs typeface="+mj-cs"/>
              </a:rPr>
              <a:t>Describe what you think the Benefits and Obstacles of PBL will be.</a:t>
            </a:r>
            <a:br>
              <a:rPr lang="en-US" dirty="0" smtClean="0">
                <a:solidFill>
                  <a:schemeClr val="tx1">
                    <a:lumMod val="50000"/>
                  </a:schemeClr>
                </a:solidFill>
                <a:latin typeface="Times New Roman" pitchFamily="18" charset="0"/>
                <a:ea typeface="+mj-ea"/>
                <a:cs typeface="+mj-cs"/>
              </a:rPr>
            </a:br>
            <a:endParaRPr lang="en-US" dirty="0">
              <a:ea typeface="+mj-ea"/>
              <a:cs typeface="+mj-cs"/>
            </a:endParaRPr>
          </a:p>
        </p:txBody>
      </p:sp>
      <p:pic>
        <p:nvPicPr>
          <p:cNvPr id="217090" name="Picture 1" descr="C:\Documents and Settings\jhenry\Local Settings\Temporary Internet Files\Content.IE5\C81LCQIB\MC900037064[1].wmf"/>
          <p:cNvPicPr>
            <a:picLocks noChangeAspect="1" noChangeArrowheads="1"/>
          </p:cNvPicPr>
          <p:nvPr/>
        </p:nvPicPr>
        <p:blipFill>
          <a:blip r:embed="rId3"/>
          <a:srcRect/>
          <a:stretch>
            <a:fillRect/>
          </a:stretch>
        </p:blipFill>
        <p:spPr bwMode="auto">
          <a:xfrm>
            <a:off x="3810000" y="3962400"/>
            <a:ext cx="1447800" cy="18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9137" name="TextBox 4"/>
          <p:cNvSpPr txBox="1">
            <a:spLocks noChangeArrowheads="1"/>
          </p:cNvSpPr>
          <p:nvPr/>
        </p:nvSpPr>
        <p:spPr bwMode="auto">
          <a:xfrm>
            <a:off x="304800" y="304800"/>
            <a:ext cx="8458200" cy="6134100"/>
          </a:xfrm>
          <a:prstGeom prst="rect">
            <a:avLst/>
          </a:prstGeom>
          <a:noFill/>
          <a:ln w="9525">
            <a:noFill/>
            <a:miter lim="800000"/>
            <a:headEnd/>
            <a:tailEnd/>
          </a:ln>
        </p:spPr>
        <p:txBody>
          <a:bodyPr>
            <a:prstTxWarp prst="textNoShape">
              <a:avLst/>
            </a:prstTxWarp>
            <a:spAutoFit/>
          </a:bodyPr>
          <a:lstStyle/>
          <a:p>
            <a:pPr algn="ctr"/>
            <a:r>
              <a:rPr lang="en-US" sz="3600">
                <a:latin typeface="Calibri" pitchFamily="-72" charset="0"/>
              </a:rPr>
              <a:t>List Benefits and Obstacles</a:t>
            </a:r>
          </a:p>
          <a:p>
            <a:endParaRPr lang="en-US" sz="3600">
              <a:latin typeface="Calibri" pitchFamily="-72" charset="0"/>
            </a:endParaRP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pPr>
              <a:buFont typeface="Arial" pitchFamily="-72" charset="0"/>
              <a:buChar char="•"/>
            </a:pPr>
            <a:r>
              <a:rPr lang="en-US" sz="3600">
                <a:latin typeface="Calibri" pitchFamily="-72" charset="0"/>
              </a:rPr>
              <a:t>   </a:t>
            </a:r>
          </a:p>
          <a:p>
            <a:endParaRPr lang="en-US" sz="3600">
              <a:latin typeface="Calibri" pitchFamily="-72" charset="0"/>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470025"/>
          </a:xfrm>
        </p:spPr>
        <p:txBody>
          <a:bodyPr rtlCol="0">
            <a:normAutofit/>
          </a:bodyPr>
          <a:lstStyle/>
          <a:p>
            <a:pPr fontAlgn="auto">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a typeface="+mj-ea"/>
                <a:cs typeface="+mj-cs"/>
              </a:rPr>
              <a:t>        </a:t>
            </a:r>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latin typeface="Arial" pitchFamily="34" charset="0"/>
                <a:ea typeface="+mj-ea"/>
                <a:cs typeface="Arial" pitchFamily="34" charset="0"/>
              </a:rPr>
              <a:t>Benefits of PBL</a:t>
            </a:r>
            <a:endParaRPr lang="en-US" dirty="0">
              <a:ln w="31550" cmpd="sng">
                <a:gradFill>
                  <a:gsLst>
                    <a:gs pos="25000">
                      <a:schemeClr val="accent1">
                        <a:shade val="25000"/>
                        <a:satMod val="190000"/>
                      </a:schemeClr>
                    </a:gs>
                    <a:gs pos="80000">
                      <a:schemeClr val="accent1">
                        <a:tint val="75000"/>
                        <a:satMod val="190000"/>
                      </a:schemeClr>
                    </a:gs>
                  </a:gsLst>
                  <a:lin ang="5400000"/>
                </a:gradFill>
                <a:prstDash val="solid"/>
              </a:ln>
              <a:latin typeface="Arial" pitchFamily="34" charset="0"/>
              <a:ea typeface="+mj-ea"/>
              <a:cs typeface="Arial" pitchFamily="34" charset="0"/>
            </a:endParaRPr>
          </a:p>
        </p:txBody>
      </p:sp>
      <p:sp>
        <p:nvSpPr>
          <p:cNvPr id="3" name="Subtitle 2"/>
          <p:cNvSpPr>
            <a:spLocks noGrp="1"/>
          </p:cNvSpPr>
          <p:nvPr>
            <p:ph type="subTitle" idx="1"/>
          </p:nvPr>
        </p:nvSpPr>
        <p:spPr>
          <a:xfrm>
            <a:off x="304800" y="2209800"/>
            <a:ext cx="8839200" cy="2192338"/>
          </a:xfrm>
        </p:spPr>
        <p:txBody>
          <a:bodyPr rtlCol="0">
            <a:normAutofit/>
          </a:bodyPr>
          <a:lstStyle/>
          <a:p>
            <a:pPr algn="l" fontAlgn="auto">
              <a:spcAft>
                <a:spcPts val="0"/>
              </a:spcAft>
              <a:buFont typeface="Arial" pitchFamily="34" charset="0"/>
              <a:buNone/>
              <a:defRPr/>
            </a:pPr>
            <a:r>
              <a:rPr lang="en-US" dirty="0" smtClean="0">
                <a:solidFill>
                  <a:schemeClr val="tx1"/>
                </a:solidFill>
                <a:ea typeface="+mn-ea"/>
                <a:cs typeface="+mn-cs"/>
              </a:rPr>
              <a:t>Problem-based </a:t>
            </a:r>
            <a:r>
              <a:rPr lang="en-US" dirty="0">
                <a:solidFill>
                  <a:schemeClr val="tx1"/>
                </a:solidFill>
                <a:ea typeface="+mn-ea"/>
                <a:cs typeface="+mn-cs"/>
              </a:rPr>
              <a:t>learning encourages students to </a:t>
            </a:r>
            <a:r>
              <a:rPr lang="en-US" dirty="0" smtClean="0">
                <a:solidFill>
                  <a:schemeClr val="tx1"/>
                </a:solidFill>
                <a:ea typeface="+mn-ea"/>
                <a:cs typeface="+mn-cs"/>
              </a:rPr>
              <a:t> take </a:t>
            </a:r>
            <a:r>
              <a:rPr lang="en-US" dirty="0">
                <a:solidFill>
                  <a:schemeClr val="tx1"/>
                </a:solidFill>
                <a:ea typeface="+mn-ea"/>
                <a:cs typeface="+mn-cs"/>
              </a:rPr>
              <a:t>control and become active in their learning.</a:t>
            </a:r>
            <a:r>
              <a:rPr lang="en-US" dirty="0" smtClean="0">
                <a:solidFill>
                  <a:schemeClr val="tx1"/>
                </a:solidFill>
                <a:ea typeface="+mn-ea"/>
                <a:cs typeface="+mn-cs"/>
              </a:rPr>
              <a:t> </a:t>
            </a:r>
          </a:p>
          <a:p>
            <a:pPr algn="l" fontAlgn="auto">
              <a:spcAft>
                <a:spcPts val="0"/>
              </a:spcAft>
              <a:buFont typeface="Arial" pitchFamily="34" charset="0"/>
              <a:buNone/>
              <a:defRPr/>
            </a:pPr>
            <a:endParaRPr lang="en-US" dirty="0" smtClean="0">
              <a:ea typeface="+mn-ea"/>
              <a:cs typeface="+mn-cs"/>
            </a:endParaRPr>
          </a:p>
        </p:txBody>
      </p:sp>
      <p:pic>
        <p:nvPicPr>
          <p:cNvPr id="9" name="Picture 8"/>
          <p:cNvPicPr>
            <a:picLocks noChangeAspect="1"/>
          </p:cNvPicPr>
          <p:nvPr/>
        </p:nvPicPr>
        <p:blipFill>
          <a:blip r:embed="rId3"/>
          <a:srcRect/>
          <a:stretch>
            <a:fillRect/>
          </a:stretch>
        </p:blipFill>
        <p:spPr bwMode="auto">
          <a:xfrm>
            <a:off x="3505200" y="4572000"/>
            <a:ext cx="2220913" cy="166687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34" presetClass="emph" presetSubtype="0" fill="hold" grpId="1" nodeType="afterEffect">
                                  <p:stCondLst>
                                    <p:cond delay="0"/>
                                  </p:stCondLst>
                                  <p:iterate type="lt">
                                    <p:tmPct val="10000"/>
                                  </p:iterate>
                                  <p:childTnLst>
                                    <p:animMotion origin="layout" path="M 0.0 0.0 L 0.0 -0.07213" pathEditMode="relative" ptsTypes="">
                                      <p:cBhvr>
                                        <p:cTn id="10" dur="250" accel="50000" decel="50000" autoRev="1" fill="hold">
                                          <p:stCondLst>
                                            <p:cond delay="0"/>
                                          </p:stCondLst>
                                        </p:cTn>
                                        <p:tgtEl>
                                          <p:spTgt spid="2"/>
                                        </p:tgtEl>
                                        <p:attrNameLst>
                                          <p:attrName>ppt_x</p:attrName>
                                          <p:attrName>ppt_y</p:attrName>
                                        </p:attrNameLst>
                                      </p:cBhvr>
                                    </p:animMotion>
                                    <p:animRot by="1500000">
                                      <p:cBhvr>
                                        <p:cTn id="11" dur="125" fill="hold">
                                          <p:stCondLst>
                                            <p:cond delay="0"/>
                                          </p:stCondLst>
                                        </p:cTn>
                                        <p:tgtEl>
                                          <p:spTgt spid="2"/>
                                        </p:tgtEl>
                                        <p:attrNameLst>
                                          <p:attrName>r</p:attrName>
                                        </p:attrNameLst>
                                      </p:cBhvr>
                                    </p:animRot>
                                    <p:animRot by="-1500000">
                                      <p:cBhvr>
                                        <p:cTn id="12" dur="125" fill="hold">
                                          <p:stCondLst>
                                            <p:cond delay="125"/>
                                          </p:stCondLst>
                                        </p:cTn>
                                        <p:tgtEl>
                                          <p:spTgt spid="2"/>
                                        </p:tgtEl>
                                        <p:attrNameLst>
                                          <p:attrName>r</p:attrName>
                                        </p:attrNameLst>
                                      </p:cBhvr>
                                    </p:animRot>
                                    <p:animRot by="-1500000">
                                      <p:cBhvr>
                                        <p:cTn id="13" dur="125" fill="hold">
                                          <p:stCondLst>
                                            <p:cond delay="250"/>
                                          </p:stCondLst>
                                        </p:cTn>
                                        <p:tgtEl>
                                          <p:spTgt spid="2"/>
                                        </p:tgtEl>
                                        <p:attrNameLst>
                                          <p:attrName>r</p:attrName>
                                        </p:attrNameLst>
                                      </p:cBhvr>
                                    </p:animRot>
                                    <p:animRot by="1500000">
                                      <p:cBhvr>
                                        <p:cTn id="14" dur="125" fill="hold">
                                          <p:stCondLst>
                                            <p:cond delay="375"/>
                                          </p:stCondLst>
                                        </p:cTn>
                                        <p:tgtEl>
                                          <p:spTgt spid="2"/>
                                        </p:tgtEl>
                                        <p:attrNameLst>
                                          <p:attrName>r</p:attrName>
                                        </p:attrNameLst>
                                      </p:cBhvr>
                                    </p:animRot>
                                  </p:childTnLst>
                                </p:cTn>
                              </p:par>
                              <p:par>
                                <p:cTn id="15" presetID="48" presetClass="entr" presetSubtype="0" accel="5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9"/>
                                        </p:tgtEl>
                                        <p:attrNameLst>
                                          <p:attrName>ppt_y</p:attrName>
                                        </p:attrNameLst>
                                      </p:cBhvr>
                                      <p:tavLst>
                                        <p:tav tm="0">
                                          <p:val>
                                            <p:strVal val="#ppt_y"/>
                                          </p:val>
                                        </p:tav>
                                        <p:tav tm="100000">
                                          <p:val>
                                            <p:strVal val="#ppt_y"/>
                                          </p:val>
                                        </p:tav>
                                      </p:tavLst>
                                    </p:anim>
                                    <p:animEffect transition="in" filter="fade">
                                      <p:cBhvr>
                                        <p:cTn id="20" dur="1000"/>
                                        <p:tgtEl>
                                          <p:spTgt spid="9"/>
                                        </p:tgtEl>
                                      </p:cBhvr>
                                    </p:animEffect>
                                  </p:childTnLst>
                                </p:cTn>
                              </p:par>
                            </p:childTnLst>
                          </p:cTn>
                        </p:par>
                        <p:par>
                          <p:cTn id="21" fill="hold">
                            <p:stCondLst>
                              <p:cond delay="1600"/>
                            </p:stCondLst>
                            <p:childTnLst>
                              <p:par>
                                <p:cTn id="22" presetID="2" presetClass="entr" presetSubtype="4" accel="50000" decel="5000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additive="base">
                                        <p:cTn id="2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4736</TotalTime>
  <Words>5269</Words>
  <Application>Microsoft Office PowerPoint</Application>
  <PresentationFormat>On-screen Show (4:3)</PresentationFormat>
  <Paragraphs>846</Paragraphs>
  <Slides>125</Slides>
  <Notes>123</Notes>
  <HiddenSlides>0</HiddenSlides>
  <MMClips>0</MMClips>
  <ScaleCrop>false</ScaleCrop>
  <HeadingPairs>
    <vt:vector size="6" baseType="variant">
      <vt:variant>
        <vt:lpstr>Fonts Used</vt:lpstr>
      </vt:variant>
      <vt:variant>
        <vt:i4>24</vt:i4>
      </vt:variant>
      <vt:variant>
        <vt:lpstr>Design Template</vt:lpstr>
      </vt:variant>
      <vt:variant>
        <vt:i4>1</vt:i4>
      </vt:variant>
      <vt:variant>
        <vt:lpstr>Slide Titles</vt:lpstr>
      </vt:variant>
      <vt:variant>
        <vt:i4>125</vt:i4>
      </vt:variant>
    </vt:vector>
  </HeadingPairs>
  <TitlesOfParts>
    <vt:vector size="150" baseType="lpstr">
      <vt:lpstr>Calibri</vt:lpstr>
      <vt:lpstr>ＭＳ Ｐゴシック</vt:lpstr>
      <vt:lpstr>Arial</vt:lpstr>
      <vt:lpstr>Wingdings</vt:lpstr>
      <vt:lpstr>Palatino Linotype</vt:lpstr>
      <vt:lpstr>Wingdings 2</vt:lpstr>
      <vt:lpstr>Times New Roman</vt:lpstr>
      <vt:lpstr>Engravers MT</vt:lpstr>
      <vt:lpstr>Britannic Bold</vt:lpstr>
      <vt:lpstr>Franklin Gothic Medium Cond</vt:lpstr>
      <vt:lpstr>Algerian</vt:lpstr>
      <vt:lpstr>Biondi</vt:lpstr>
      <vt:lpstr>Castellar</vt:lpstr>
      <vt:lpstr>Courier New</vt:lpstr>
      <vt:lpstr>Bradley Hand ITC</vt:lpstr>
      <vt:lpstr>Modern No. 20</vt:lpstr>
      <vt:lpstr>Times</vt:lpstr>
      <vt:lpstr>Lucida Sans Unicode</vt:lpstr>
      <vt:lpstr>Century Gothic</vt:lpstr>
      <vt:lpstr>Helvetica</vt:lpstr>
      <vt:lpstr>Consolas</vt:lpstr>
      <vt:lpstr>Batang</vt:lpstr>
      <vt:lpstr>Arial Narrow</vt:lpstr>
      <vt:lpstr>ヒラギノ角ゴ Pro W3</vt:lpstr>
      <vt:lpstr>Office Theme</vt:lpstr>
      <vt:lpstr>Project and Problem Based Learning for 21st Century Learning Environments   </vt:lpstr>
      <vt:lpstr>What does a 21st Century Learning Environment need to have in order for students to…  Acquire the foundation skills, specific knowledge, and competencies needed to achieve their career goals.   Pair Share    </vt:lpstr>
      <vt:lpstr>PowerPoint Presentation</vt:lpstr>
      <vt:lpstr>PowerPoint Presentation</vt:lpstr>
      <vt:lpstr>PowerPoint Presentation</vt:lpstr>
      <vt:lpstr>PowerPoint Presentation</vt:lpstr>
      <vt:lpstr>PowerPoint Presentation</vt:lpstr>
      <vt:lpstr>Engage the Student and the Achievement will Follow  </vt:lpstr>
      <vt:lpstr>PowerPoint Presentation</vt:lpstr>
      <vt:lpstr>PowerPoint Presentation</vt:lpstr>
      <vt:lpstr>Framework for 21st Century Learning  </vt:lpstr>
      <vt:lpstr>PowerPoint Presentation</vt:lpstr>
      <vt:lpstr>PowerPoint Presentation</vt:lpstr>
      <vt:lpstr>Why 21st Century Skills and PBL?</vt:lpstr>
      <vt:lpstr>PowerPoint Presentation</vt:lpstr>
      <vt:lpstr>Toxic Popcorn </vt:lpstr>
      <vt:lpstr>PowerPoint Presentation</vt:lpstr>
      <vt:lpstr>PowerPoint Presentation</vt:lpstr>
      <vt:lpstr>PowerPoint Presentation</vt:lpstr>
      <vt:lpstr>PowerPoint Presentation</vt:lpstr>
      <vt:lpstr>PowerPoint Presentation</vt:lpstr>
      <vt:lpstr>Why 21st Century Skills and PBL?</vt:lpstr>
      <vt:lpstr>Why 21st Century Skills and PBL?</vt:lpstr>
      <vt:lpstr>Why 21st Century Skills and PBL?</vt:lpstr>
      <vt:lpstr>PowerPoint Presentation</vt:lpstr>
      <vt:lpstr>PowerPoint Presentation</vt:lpstr>
      <vt:lpstr>PowerPoint Presentation</vt:lpstr>
      <vt:lpstr>PowerPoint Presentation</vt:lpstr>
      <vt:lpstr>PowerPoint Presentation</vt:lpstr>
      <vt:lpstr>PowerPoint Presentation</vt:lpstr>
      <vt:lpstr>Product or Process?</vt:lpstr>
      <vt:lpstr>PowerPoint Presentation</vt:lpstr>
      <vt:lpstr>How Would You Redesign?</vt:lpstr>
      <vt:lpstr>PowerPoint Presentation</vt:lpstr>
      <vt:lpstr>PowerPoint Presentation</vt:lpstr>
      <vt:lpstr>Differentiated Instruction    When a teacher tries to teach something to the entire class at the same time, “chances are, one-third of the kids already know it; one-third will get it; and the remaining third won’t.  So two-thirds of the children  are wasting their time.”                                            - Lilian Katz</vt:lpstr>
      <vt:lpstr>When a teacher tries to teach something to the entire class at the same time, “chances are, one-third of the kids already know it; one-third will get it; and the remaining third won’t.  So two-thirds of the children are wasting their time.”                                                            - Lilian Katz </vt:lpstr>
      <vt:lpstr>Test Your Understanding of DI</vt:lpstr>
      <vt:lpstr>DI Quiz</vt:lpstr>
      <vt:lpstr>DI Quiz (pg 2)</vt:lpstr>
      <vt:lpstr>DI Quiz (pg 3)</vt:lpstr>
      <vt:lpstr>PowerPoint Presentation</vt:lpstr>
      <vt:lpstr>PowerPoint Presentation</vt:lpstr>
      <vt:lpstr>What is Differentiated Instruction?</vt:lpstr>
      <vt:lpstr>What is Differentiated Instruction?</vt:lpstr>
      <vt:lpstr>PowerPoint Presentation</vt:lpstr>
      <vt:lpstr>PowerPoint Presentation</vt:lpstr>
      <vt:lpstr>PowerPoint Presentation</vt:lpstr>
      <vt:lpstr>What does the research say about PBL?</vt:lpstr>
      <vt:lpstr>What does the research say about PBL?</vt:lpstr>
      <vt:lpstr>What does the research say about PBL?</vt:lpstr>
      <vt:lpstr>What does the research say about PBL?</vt:lpstr>
      <vt:lpstr>What does the research say about PBL?</vt:lpstr>
      <vt:lpstr>What does the research say about PBL?</vt:lpstr>
      <vt:lpstr>What does the research say about PBL? </vt:lpstr>
      <vt:lpstr>What does the research say about PBL?</vt:lpstr>
      <vt:lpstr>PowerPoint Presentation</vt:lpstr>
      <vt:lpstr>PowerPoint Presentation</vt:lpstr>
      <vt:lpstr>PowerPoint Presentation</vt:lpstr>
      <vt:lpstr>PBL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Characteristics of PBL</vt:lpstr>
      <vt:lpstr>PowerPoint Presentation</vt:lpstr>
      <vt:lpstr>PowerPoint Presentation</vt:lpstr>
      <vt:lpstr>How does PBL work?</vt:lpstr>
      <vt:lpstr>PowerPoint Presentation</vt:lpstr>
      <vt:lpstr>PBL addresses student needs by taking learning theory into account with PBL and answers the student question:   Who cares? Why do we need to know this? </vt:lpstr>
      <vt:lpstr>PowerPoint Presentation</vt:lpstr>
      <vt:lpstr>Teacher as coach…</vt:lpstr>
      <vt:lpstr>PowerPoint Presentation</vt:lpstr>
      <vt:lpstr>PowerPoint Presentation</vt:lpstr>
      <vt:lpstr>PowerPoint Presentation</vt:lpstr>
      <vt:lpstr>PowerPoint Presentation</vt:lpstr>
      <vt:lpstr>PBL Scenario Challenge </vt:lpstr>
      <vt:lpstr>PowerPoint Presentation</vt:lpstr>
      <vt:lpstr>Articles on PBL  http://pbl4teachers.wikispaces.com/PBL+Articles</vt:lpstr>
      <vt:lpstr>PowerPoint Presentation</vt:lpstr>
      <vt:lpstr>PowerPoint Presentation</vt:lpstr>
      <vt:lpstr>Describe what you think the Benefits and Obstacles of PBL will be. </vt:lpstr>
      <vt:lpstr>PowerPoint Presentation</vt:lpstr>
      <vt:lpstr>PowerPoint Presentation</vt:lpstr>
      <vt:lpstr>PowerPoint Presentation</vt:lpstr>
      <vt:lpstr>PowerPoint Presentation</vt:lpstr>
      <vt:lpstr>Obstacles Described by Teachers</vt:lpstr>
      <vt:lpstr>Obstacles Described by Teachers</vt:lpstr>
      <vt:lpstr>Obstacles Described by Teachers</vt:lpstr>
      <vt:lpstr>Benefits Described by Students</vt:lpstr>
      <vt:lpstr>Benefits Described by Students</vt:lpstr>
      <vt:lpstr>Benefits Described by Students</vt:lpstr>
      <vt:lpstr>Benefits Described by Students</vt:lpstr>
      <vt:lpstr>Benefits Described by Students</vt:lpstr>
      <vt:lpstr>Similarities Between Project Based and Problem Based Learning</vt:lpstr>
      <vt:lpstr>Similarities Between Project Based and Problem Based Learning</vt:lpstr>
      <vt:lpstr>Differences Between Project Based and Problem Based Learning</vt:lpstr>
      <vt:lpstr>PBL vs. PBL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Resources </vt:lpstr>
      <vt:lpstr>Resources </vt:lpstr>
      <vt:lpstr>PowerPoint Presentation</vt:lpstr>
      <vt:lpstr>PowerPoint Presentation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CIE</cp:lastModifiedBy>
  <cp:revision>72</cp:revision>
  <dcterms:created xsi:type="dcterms:W3CDTF">2010-10-31T18:55:03Z</dcterms:created>
  <dcterms:modified xsi:type="dcterms:W3CDTF">2011-04-05T15:22:02Z</dcterms:modified>
</cp:coreProperties>
</file>